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7772400" cy="10058400"/>
  <p:notesSz cx="6858000" cy="9144000"/>
  <p:embeddedFontLst>
    <p:embeddedFont>
      <p:font typeface="Poppins 2 Medium Italics" charset="1" panose="00000600000000000000"/>
      <p:regular r:id="rId7"/>
    </p:embeddedFont>
    <p:embeddedFont>
      <p:font typeface="Poppins 2 Medium" charset="1" panose="00000600000000000000"/>
      <p:regular r:id="rId8"/>
    </p:embeddedFont>
    <p:embeddedFont>
      <p:font typeface="Poppins 2 Semi-Bold" charset="1" panose="00000700000000000000"/>
      <p:regular r:id="rId9"/>
    </p:embeddedFont>
    <p:embeddedFont>
      <p:font typeface="Poppins 2" charset="1" panose="00000500000000000000"/>
      <p:regular r:id="rId10"/>
    </p:embeddedFont>
    <p:embeddedFont>
      <p:font typeface="Poppins 2 Ultra-Bold" charset="1" panose="00000900000000000000"/>
      <p:regular r:id="rId11"/>
    </p:embeddedFont>
    <p:embeddedFont>
      <p:font typeface="Poppins 2 Bold" charset="1" panose="00000800000000000000"/>
      <p:regular r:id="rId12"/>
    </p:embeddedFont>
    <p:embeddedFont>
      <p:font typeface="Poppins 2 Bold Italics" charset="1" panose="00000800000000000000"/>
      <p:regular r:id="rId13"/>
    </p:embeddedFont>
    <p:embeddedFont>
      <p:font typeface="Poppins 2 Semi-Bold Italics" charset="1" panose="00000700000000000000"/>
      <p:regular r:id="rId14"/>
    </p:embeddedFont>
    <p:embeddedFont>
      <p:font typeface="Poppins 2 Italics" charset="1" panose="000005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https://www.cyberfox.com" TargetMode="External" Type="http://schemas.openxmlformats.org/officeDocument/2006/relationships/hyperlink"/><Relationship Id="rId8" Target="https://www.cyberfox.com/solutions/industrial/" TargetMode="External" Type="http://schemas.openxmlformats.org/officeDocument/2006/relationships/hyperlink"/><Relationship Id="rId9" Target="https://cybermagazine.com/articles/why-does-manufacturing-see-the-most-cyber-attacks" TargetMode="External" Type="http://schemas.openxmlformats.org/officeDocument/2006/relationships/hyperlink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91201" y="0"/>
            <a:ext cx="8554802" cy="2203923"/>
            <a:chOff x="0" y="0"/>
            <a:chExt cx="2982066" cy="768252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982066" cy="768252"/>
            </a:xfrm>
            <a:custGeom>
              <a:avLst/>
              <a:gdLst/>
              <a:ahLst/>
              <a:cxnLst/>
              <a:rect r="r" b="b" t="t" l="l"/>
              <a:pathLst>
                <a:path h="768252" w="2982066">
                  <a:moveTo>
                    <a:pt x="0" y="0"/>
                  </a:moveTo>
                  <a:lnTo>
                    <a:pt x="2982066" y="0"/>
                  </a:lnTo>
                  <a:lnTo>
                    <a:pt x="2982066" y="768252"/>
                  </a:lnTo>
                  <a:lnTo>
                    <a:pt x="0" y="768252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2982066" cy="8158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5936811" y="-998275"/>
            <a:ext cx="3671177" cy="3551030"/>
          </a:xfrm>
          <a:custGeom>
            <a:avLst/>
            <a:gdLst/>
            <a:ahLst/>
            <a:cxnLst/>
            <a:rect r="r" b="b" t="t" l="l"/>
            <a:pathLst>
              <a:path h="3551030" w="3671177">
                <a:moveTo>
                  <a:pt x="0" y="0"/>
                </a:moveTo>
                <a:lnTo>
                  <a:pt x="3671178" y="0"/>
                </a:lnTo>
                <a:lnTo>
                  <a:pt x="3671178" y="3551030"/>
                </a:lnTo>
                <a:lnTo>
                  <a:pt x="0" y="355103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0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5400000">
            <a:off x="2354453" y="4090190"/>
            <a:ext cx="7086763" cy="3314229"/>
            <a:chOff x="0" y="0"/>
            <a:chExt cx="2470331" cy="115528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470331" cy="1155287"/>
            </a:xfrm>
            <a:custGeom>
              <a:avLst/>
              <a:gdLst/>
              <a:ahLst/>
              <a:cxnLst/>
              <a:rect r="r" b="b" t="t" l="l"/>
              <a:pathLst>
                <a:path h="1155287" w="2470331">
                  <a:moveTo>
                    <a:pt x="0" y="0"/>
                  </a:moveTo>
                  <a:lnTo>
                    <a:pt x="2470331" y="0"/>
                  </a:lnTo>
                  <a:lnTo>
                    <a:pt x="2470331" y="1155287"/>
                  </a:lnTo>
                  <a:lnTo>
                    <a:pt x="0" y="1155287"/>
                  </a:lnTo>
                  <a:close/>
                </a:path>
              </a:pathLst>
            </a:custGeom>
            <a:solidFill>
              <a:srgbClr val="666660">
                <a:alpha val="8627"/>
              </a:srgbClr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47625"/>
              <a:ext cx="2470331" cy="12029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00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340343" y="323726"/>
            <a:ext cx="1950386" cy="407648"/>
          </a:xfrm>
          <a:custGeom>
            <a:avLst/>
            <a:gdLst/>
            <a:ahLst/>
            <a:cxnLst/>
            <a:rect r="r" b="b" t="t" l="l"/>
            <a:pathLst>
              <a:path h="407648" w="1950386">
                <a:moveTo>
                  <a:pt x="0" y="0"/>
                </a:moveTo>
                <a:lnTo>
                  <a:pt x="1950386" y="0"/>
                </a:lnTo>
                <a:lnTo>
                  <a:pt x="1950386" y="407648"/>
                </a:lnTo>
                <a:lnTo>
                  <a:pt x="0" y="40764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>
            <a:hlinkClick r:id="rId7" tooltip="https://www.cyberfox.com"/>
          </p:cNvPr>
          <p:cNvSpPr/>
          <p:nvPr/>
        </p:nvSpPr>
        <p:spPr>
          <a:xfrm flipH="false" flipV="false" rot="0">
            <a:off x="5207203" y="9446311"/>
            <a:ext cx="2347747" cy="497455"/>
          </a:xfrm>
          <a:custGeom>
            <a:avLst/>
            <a:gdLst/>
            <a:ahLst/>
            <a:cxnLst/>
            <a:rect r="r" b="b" t="t" l="l"/>
            <a:pathLst>
              <a:path h="497455" w="2347747">
                <a:moveTo>
                  <a:pt x="0" y="0"/>
                </a:moveTo>
                <a:lnTo>
                  <a:pt x="2347746" y="0"/>
                </a:lnTo>
                <a:lnTo>
                  <a:pt x="2347746" y="497456"/>
                </a:lnTo>
                <a:lnTo>
                  <a:pt x="0" y="49745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284901" y="2343844"/>
            <a:ext cx="3694997" cy="525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b="true" sz="1100" i="true">
                <a:solidFill>
                  <a:srgbClr val="000000"/>
                </a:solidFill>
                <a:latin typeface="Poppins 2 Medium Italics"/>
                <a:ea typeface="Poppins 2 Medium Italics"/>
                <a:cs typeface="Poppins 2 Medium Italics"/>
                <a:sym typeface="Poppins 2 Medium Italics"/>
              </a:rPr>
              <a:t>Say goodbye to admin headaches. CyberFOX makes privileged access and password management easy. (Like, really easy.)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57037" y="9509760"/>
            <a:ext cx="3836298" cy="403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95"/>
              </a:lnSpc>
            </a:pPr>
            <a:r>
              <a:rPr lang="en-US" b="true" sz="1100" u="sng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  <a:hlinkClick r:id="rId8" tooltip="https://www.cyberfox.com/solutions/industrial/"/>
              </a:rPr>
              <a:t>cyberfox.com/</a:t>
            </a:r>
            <a:r>
              <a:rPr lang="en-US" sz="1100" u="sng" b="true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manufacturing</a:t>
            </a:r>
          </a:p>
          <a:p>
            <a:pPr algn="l">
              <a:lnSpc>
                <a:spcPts val="1595"/>
              </a:lnSpc>
            </a:pPr>
            <a:r>
              <a:rPr lang="en-US" sz="1100" b="true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(813) 578-8200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325019" y="455432"/>
            <a:ext cx="456959" cy="2937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032"/>
              </a:lnSpc>
            </a:pPr>
            <a:r>
              <a:rPr lang="en-US" sz="2073" b="true">
                <a:solidFill>
                  <a:srgbClr val="FFFFFF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 </a:t>
            </a:r>
            <a:r>
              <a:rPr lang="en-US" sz="2073">
                <a:solidFill>
                  <a:srgbClr val="FFFFFF"/>
                </a:solidFill>
                <a:latin typeface="Poppins 2"/>
                <a:ea typeface="Poppins 2"/>
                <a:cs typeface="Poppins 2"/>
                <a:sym typeface="Poppins 2"/>
              </a:rPr>
              <a:t>for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24868" y="4023908"/>
            <a:ext cx="3601299" cy="6964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Technicians need special access to run machinery software. But handing out admin rights without careful management makes the company vulnerable to cyberattacks. 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24868" y="3717183"/>
            <a:ext cx="3601299" cy="235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Access Control Issues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229172" y="709643"/>
            <a:ext cx="4310126" cy="5211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664"/>
              </a:lnSpc>
            </a:pPr>
            <a:r>
              <a:rPr lang="en-US" b="true" sz="3739">
                <a:solidFill>
                  <a:srgbClr val="00AEEF"/>
                </a:solidFill>
                <a:latin typeface="Poppins 2 Ultra-Bold"/>
                <a:ea typeface="Poppins 2 Ultra-Bold"/>
                <a:cs typeface="Poppins 2 Ultra-Bold"/>
                <a:sym typeface="Poppins 2 Ultra-Bold"/>
              </a:rPr>
              <a:t>MANUFACTURING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84901" y="1364580"/>
            <a:ext cx="5844970" cy="5250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FFFFFF"/>
                </a:solidFill>
                <a:latin typeface="Poppins 2"/>
                <a:ea typeface="Poppins 2"/>
                <a:cs typeface="Poppins 2"/>
                <a:sym typeface="Poppins 2"/>
              </a:rPr>
              <a:t>Let’s be real: Legacy manufacturing software is not up to speed with today’s cybersecurity and compliance requirements. CyberFOX secures credentials and manages end-user access without slowing down productivity.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84901" y="3030787"/>
            <a:ext cx="3694997" cy="5775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47"/>
              </a:lnSpc>
            </a:pPr>
            <a:r>
              <a:rPr lang="en-US" sz="2100" b="true">
                <a:solidFill>
                  <a:srgbClr val="00AEEF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Cybersecurity Roadblocks for Manufacturers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312766" y="5165257"/>
            <a:ext cx="3601299" cy="6964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When your team can’t easily access the tools they need, work slows down. And in fast-paced sectors like robotics and consumer goods, delays become expensive — fast.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12766" y="4863251"/>
            <a:ext cx="3904064" cy="235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Operational Downtime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297003" y="6325656"/>
            <a:ext cx="3601299" cy="13822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Manufacturers have to meet strict standards to keep their operational technology (OT) safe from cyber threats. </a:t>
            </a:r>
          </a:p>
          <a:p>
            <a:pPr algn="l">
              <a:lnSpc>
                <a:spcPts val="1386"/>
              </a:lnSpc>
            </a:pPr>
          </a:p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But outdated systems and complex regulations make it hard to stay compliant, especially in sectors like pharma and defense.</a:t>
            </a:r>
          </a:p>
          <a:p>
            <a:pPr algn="l">
              <a:lnSpc>
                <a:spcPts val="1386"/>
              </a:lnSpc>
            </a:pPr>
          </a:p>
        </p:txBody>
      </p:sp>
      <p:sp>
        <p:nvSpPr>
          <p:cNvPr name="TextBox 22" id="22"/>
          <p:cNvSpPr txBox="true"/>
          <p:nvPr/>
        </p:nvSpPr>
        <p:spPr>
          <a:xfrm rot="0">
            <a:off x="290952" y="6023650"/>
            <a:ext cx="3601299" cy="235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Compliance Challenges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284901" y="8095655"/>
            <a:ext cx="3808434" cy="13434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2"/>
              </a:lnSpc>
            </a:pPr>
            <a:r>
              <a:rPr lang="en-US" sz="12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Since 2021, 25% of cyber attacks have been targeted at manufacturing organizations. </a:t>
            </a:r>
          </a:p>
          <a:p>
            <a:pPr algn="l">
              <a:lnSpc>
                <a:spcPts val="1512"/>
              </a:lnSpc>
            </a:pPr>
            <a:r>
              <a:rPr lang="en-US" sz="12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There were 303 ransomware attacks in Q2 of 2024 alone. </a:t>
            </a:r>
          </a:p>
          <a:p>
            <a:pPr algn="l">
              <a:lnSpc>
                <a:spcPts val="1512"/>
              </a:lnSpc>
            </a:pPr>
            <a:r>
              <a:rPr lang="en-US" sz="12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The average cost of a breach in this sector is $5.56 million.</a:t>
            </a:r>
          </a:p>
          <a:p>
            <a:pPr algn="l">
              <a:lnSpc>
                <a:spcPts val="1512"/>
              </a:lnSpc>
            </a:pPr>
          </a:p>
        </p:txBody>
      </p:sp>
      <p:sp>
        <p:nvSpPr>
          <p:cNvPr name="TextBox 24" id="24"/>
          <p:cNvSpPr txBox="true"/>
          <p:nvPr/>
        </p:nvSpPr>
        <p:spPr>
          <a:xfrm rot="0">
            <a:off x="284901" y="7793649"/>
            <a:ext cx="3814485" cy="2353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791"/>
              </a:lnSpc>
            </a:pPr>
            <a:r>
              <a:rPr lang="en-US" sz="1599" b="true">
                <a:solidFill>
                  <a:srgbClr val="010005"/>
                </a:solidFill>
                <a:latin typeface="Poppins 2 Semi-Bold"/>
                <a:ea typeface="Poppins 2 Semi-Bold"/>
                <a:cs typeface="Poppins 2 Semi-Bold"/>
                <a:sym typeface="Poppins 2 Semi-Bold"/>
              </a:rPr>
              <a:t>Manufacturing Under Attack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4504132" y="2350144"/>
            <a:ext cx="2980970" cy="833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140"/>
              </a:lnSpc>
            </a:pPr>
            <a:r>
              <a:rPr lang="en-US" sz="20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CyberFOX Makes</a:t>
            </a:r>
          </a:p>
          <a:p>
            <a:pPr algn="l">
              <a:lnSpc>
                <a:spcPts val="2140"/>
              </a:lnSpc>
            </a:pPr>
            <a:r>
              <a:rPr lang="en-US" sz="20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Privileged Access</a:t>
            </a:r>
          </a:p>
          <a:p>
            <a:pPr algn="l">
              <a:lnSpc>
                <a:spcPts val="2140"/>
              </a:lnSpc>
            </a:pPr>
            <a:r>
              <a:rPr lang="en-US" sz="20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Management</a:t>
            </a:r>
            <a:r>
              <a:rPr lang="en-US" sz="2000" b="true">
                <a:solidFill>
                  <a:srgbClr val="00AEEF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 </a:t>
            </a:r>
            <a:r>
              <a:rPr lang="en-US" b="true" sz="2000" i="true">
                <a:solidFill>
                  <a:srgbClr val="00AEEF"/>
                </a:solidFill>
                <a:latin typeface="Poppins 2 Bold Italics"/>
                <a:ea typeface="Poppins 2 Bold Italics"/>
                <a:cs typeface="Poppins 2 Bold Italics"/>
                <a:sym typeface="Poppins 2 Bold Italics"/>
              </a:rPr>
              <a:t>Easy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530065" y="3335664"/>
            <a:ext cx="2774684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b="true" sz="1400" i="true">
                <a:solidFill>
                  <a:srgbClr val="010005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Simplified End-User Access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530065" y="3628830"/>
            <a:ext cx="2763119" cy="6964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With CyberFOX, technicians get the privileged access they need right when they need it. So they can focus on their work and keep your team productive.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530065" y="4555683"/>
            <a:ext cx="2774684" cy="2142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b="true" sz="1400" i="true">
                <a:solidFill>
                  <a:srgbClr val="010005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Automatic Security Controls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530065" y="4879387"/>
            <a:ext cx="2646896" cy="86791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With configurable rule creation, privileges automatically adjust based on your needs. This keeps everything secure without constant IT babysitting.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513365" y="5975905"/>
            <a:ext cx="2774684" cy="4047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b="true" sz="1400" i="true">
                <a:solidFill>
                  <a:srgbClr val="010005"/>
                </a:solidFill>
                <a:latin typeface="Poppins 2 Semi-Bold Italics"/>
                <a:ea typeface="Poppins 2 Semi-Bold Italics"/>
                <a:cs typeface="Poppins 2 Semi-Bold Italics"/>
                <a:sym typeface="Poppins 2 Semi-Bold Italics"/>
              </a:rPr>
              <a:t>Streamlined Compliance and Reporting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4504132" y="6485429"/>
            <a:ext cx="2658461" cy="6964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86"/>
              </a:lnSpc>
            </a:pPr>
            <a:r>
              <a:rPr lang="en-US" sz="11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CyberFOX helps manufacturers stay compliant by securing OT systems and tracking access. Audits and compliance are now easier than ever.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4539298" y="7396155"/>
            <a:ext cx="2549448" cy="4047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68"/>
              </a:lnSpc>
            </a:pPr>
            <a:r>
              <a:rPr lang="en-US" sz="1400" b="true">
                <a:solidFill>
                  <a:srgbClr val="000000"/>
                </a:solidFill>
                <a:latin typeface="Poppins 2 Bold"/>
                <a:ea typeface="Poppins 2 Bold"/>
                <a:cs typeface="Poppins 2 Bold"/>
                <a:sym typeface="Poppins 2 Bold"/>
              </a:rPr>
              <a:t>CyberFOX Makes Life Easy for Manufacturers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4519593" y="7877104"/>
            <a:ext cx="2789052" cy="11529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512"/>
              </a:lnSpc>
            </a:pPr>
            <a:r>
              <a:rPr lang="en-US" sz="1200" i="true">
                <a:solidFill>
                  <a:srgbClr val="000000"/>
                </a:solidFill>
                <a:latin typeface="Poppins 2 Italics"/>
                <a:ea typeface="Poppins 2 Italics"/>
                <a:cs typeface="Poppins 2 Italics"/>
                <a:sym typeface="Poppins 2 Italics"/>
              </a:rPr>
              <a:t>“CyberFOX gives you the ability to safely empower your employees to handle software. We’ve already saved 400 hours of technician time.” </a:t>
            </a:r>
          </a:p>
          <a:p>
            <a:pPr algn="l">
              <a:lnSpc>
                <a:spcPts val="1512"/>
              </a:lnSpc>
            </a:pPr>
          </a:p>
        </p:txBody>
      </p:sp>
      <p:sp>
        <p:nvSpPr>
          <p:cNvPr name="TextBox 34" id="34"/>
          <p:cNvSpPr txBox="true"/>
          <p:nvPr/>
        </p:nvSpPr>
        <p:spPr>
          <a:xfrm rot="0">
            <a:off x="4640831" y="8890183"/>
            <a:ext cx="2647218" cy="29870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1188"/>
              </a:lnSpc>
            </a:pPr>
            <a:r>
              <a:rPr lang="en-US" b="true" sz="1200">
                <a:solidFill>
                  <a:srgbClr val="000000"/>
                </a:solidFill>
                <a:latin typeface="Poppins 2 Medium"/>
                <a:ea typeface="Poppins 2 Medium"/>
                <a:cs typeface="Poppins 2 Medium"/>
                <a:sym typeface="Poppins 2 Medium"/>
              </a:rPr>
              <a:t>– Kevin Pollock, Systems Engineer​ Bell and Howell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284901" y="9276755"/>
            <a:ext cx="1452170" cy="1181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6"/>
              </a:lnSpc>
              <a:spcBef>
                <a:spcPct val="0"/>
              </a:spcBef>
            </a:pPr>
            <a:r>
              <a:rPr lang="en-US" sz="800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</a:rPr>
              <a:t>Source: </a:t>
            </a:r>
            <a:r>
              <a:rPr lang="en-US" sz="800" u="sng">
                <a:solidFill>
                  <a:srgbClr val="000000"/>
                </a:solidFill>
                <a:latin typeface="Poppins 2"/>
                <a:ea typeface="Poppins 2"/>
                <a:cs typeface="Poppins 2"/>
                <a:sym typeface="Poppins 2"/>
                <a:hlinkClick r:id="rId9" tooltip="https://cybermagazine.com/articles/why-does-manufacturing-see-the-most-cyber-attacks"/>
              </a:rPr>
              <a:t>cybermagazine.com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DAG1sGkeQ6U</dc:identifier>
  <dcterms:modified xsi:type="dcterms:W3CDTF">2011-08-01T06:04:30Z</dcterms:modified>
  <cp:revision>1</cp:revision>
  <dc:title>CF_SolutionSheet_Manufacturing_MSP_v1_112624</dc:title>
</cp:coreProperties>
</file>