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772400" cy="10058400"/>
  <p:notesSz cx="6858000" cy="9144000"/>
  <p:embeddedFontLst>
    <p:embeddedFont>
      <p:font typeface="Poppins 2 Medium Italics" charset="1" panose="00000600000000000000"/>
      <p:regular r:id="rId7"/>
    </p:embeddedFont>
    <p:embeddedFont>
      <p:font typeface="Poppins 2 Medium" charset="1" panose="00000600000000000000"/>
      <p:regular r:id="rId8"/>
    </p:embeddedFont>
    <p:embeddedFont>
      <p:font typeface="Poppins 2 Semi-Bold" charset="1" panose="00000700000000000000"/>
      <p:regular r:id="rId9"/>
    </p:embeddedFont>
    <p:embeddedFont>
      <p:font typeface="Poppins 2" charset="1" panose="00000500000000000000"/>
      <p:regular r:id="rId10"/>
    </p:embeddedFont>
    <p:embeddedFont>
      <p:font typeface="Poppins 2 Ultra-Bold" charset="1" panose="00000900000000000000"/>
      <p:regular r:id="rId11"/>
    </p:embeddedFont>
    <p:embeddedFont>
      <p:font typeface="Poppins 2 Bold" charset="1" panose="00000800000000000000"/>
      <p:regular r:id="rId12"/>
    </p:embeddedFont>
    <p:embeddedFont>
      <p:font typeface="Poppins 2 Bold Italics" charset="1" panose="00000800000000000000"/>
      <p:regular r:id="rId13"/>
    </p:embeddedFont>
    <p:embeddedFont>
      <p:font typeface="Poppins 2 Semi-Bold Italics" charset="1" panose="00000700000000000000"/>
      <p:regular r:id="rId14"/>
    </p:embeddedFont>
    <p:embeddedFont>
      <p:font typeface="Poppins 2 Italics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https://www.isdecisions.com/en/blog/mfa/ftc-mfa-requirements-auto-dealers" TargetMode="External" Type="http://schemas.openxmlformats.org/officeDocument/2006/relationships/hyperlink"/><Relationship Id="rId11" Target="https://socradar.io/major-cyber-attacks-targeting-the-automotive-industry/" TargetMode="External" Type="http://schemas.openxmlformats.org/officeDocument/2006/relationships/hyperlink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https://www.cyberfox.com" TargetMode="External" Type="http://schemas.openxmlformats.org/officeDocument/2006/relationships/hyperlink"/><Relationship Id="rId8" Target="https://www.cyberfox.com/solutions/industrial/" TargetMode="External" Type="http://schemas.openxmlformats.org/officeDocument/2006/relationships/hyperlink"/><Relationship Id="rId9" Target="https://www.ibm.com/reports/data-breach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91201" y="0"/>
            <a:ext cx="8554802" cy="2203923"/>
            <a:chOff x="0" y="0"/>
            <a:chExt cx="2982066" cy="7682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982066" cy="768252"/>
            </a:xfrm>
            <a:custGeom>
              <a:avLst/>
              <a:gdLst/>
              <a:ahLst/>
              <a:cxnLst/>
              <a:rect r="r" b="b" t="t" l="l"/>
              <a:pathLst>
                <a:path h="768252" w="2982066">
                  <a:moveTo>
                    <a:pt x="0" y="0"/>
                  </a:moveTo>
                  <a:lnTo>
                    <a:pt x="2982066" y="0"/>
                  </a:lnTo>
                  <a:lnTo>
                    <a:pt x="2982066" y="768252"/>
                  </a:lnTo>
                  <a:lnTo>
                    <a:pt x="0" y="768252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2982066" cy="8158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5936811" y="-998275"/>
            <a:ext cx="3671177" cy="3551030"/>
          </a:xfrm>
          <a:custGeom>
            <a:avLst/>
            <a:gdLst/>
            <a:ahLst/>
            <a:cxnLst/>
            <a:rect r="r" b="b" t="t" l="l"/>
            <a:pathLst>
              <a:path h="3551030" w="3671177">
                <a:moveTo>
                  <a:pt x="0" y="0"/>
                </a:moveTo>
                <a:lnTo>
                  <a:pt x="3671178" y="0"/>
                </a:lnTo>
                <a:lnTo>
                  <a:pt x="3671178" y="3551030"/>
                </a:lnTo>
                <a:lnTo>
                  <a:pt x="0" y="35510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0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5400000">
            <a:off x="2354453" y="4090190"/>
            <a:ext cx="7086763" cy="3314229"/>
            <a:chOff x="0" y="0"/>
            <a:chExt cx="2470331" cy="11552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470331" cy="1155287"/>
            </a:xfrm>
            <a:custGeom>
              <a:avLst/>
              <a:gdLst/>
              <a:ahLst/>
              <a:cxnLst/>
              <a:rect r="r" b="b" t="t" l="l"/>
              <a:pathLst>
                <a:path h="1155287" w="2470331">
                  <a:moveTo>
                    <a:pt x="0" y="0"/>
                  </a:moveTo>
                  <a:lnTo>
                    <a:pt x="2470331" y="0"/>
                  </a:lnTo>
                  <a:lnTo>
                    <a:pt x="2470331" y="1155287"/>
                  </a:lnTo>
                  <a:lnTo>
                    <a:pt x="0" y="1155287"/>
                  </a:lnTo>
                  <a:close/>
                </a:path>
              </a:pathLst>
            </a:custGeom>
            <a:solidFill>
              <a:srgbClr val="666660">
                <a:alpha val="8627"/>
              </a:srgbClr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47625"/>
              <a:ext cx="2470331" cy="12029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340343" y="323726"/>
            <a:ext cx="1950386" cy="407648"/>
          </a:xfrm>
          <a:custGeom>
            <a:avLst/>
            <a:gdLst/>
            <a:ahLst/>
            <a:cxnLst/>
            <a:rect r="r" b="b" t="t" l="l"/>
            <a:pathLst>
              <a:path h="407648" w="1950386">
                <a:moveTo>
                  <a:pt x="0" y="0"/>
                </a:moveTo>
                <a:lnTo>
                  <a:pt x="1950386" y="0"/>
                </a:lnTo>
                <a:lnTo>
                  <a:pt x="1950386" y="407648"/>
                </a:lnTo>
                <a:lnTo>
                  <a:pt x="0" y="40764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>
            <a:hlinkClick r:id="rId7" tooltip="https://www.cyberfox.com"/>
          </p:cNvPr>
          <p:cNvSpPr/>
          <p:nvPr/>
        </p:nvSpPr>
        <p:spPr>
          <a:xfrm flipH="false" flipV="false" rot="0">
            <a:off x="5207203" y="9446311"/>
            <a:ext cx="2347747" cy="497455"/>
          </a:xfrm>
          <a:custGeom>
            <a:avLst/>
            <a:gdLst/>
            <a:ahLst/>
            <a:cxnLst/>
            <a:rect r="r" b="b" t="t" l="l"/>
            <a:pathLst>
              <a:path h="497455" w="2347747">
                <a:moveTo>
                  <a:pt x="0" y="0"/>
                </a:moveTo>
                <a:lnTo>
                  <a:pt x="2347746" y="0"/>
                </a:lnTo>
                <a:lnTo>
                  <a:pt x="2347746" y="497456"/>
                </a:lnTo>
                <a:lnTo>
                  <a:pt x="0" y="49745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84901" y="2343844"/>
            <a:ext cx="3694997" cy="525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b="true" sz="1100" i="true">
                <a:solidFill>
                  <a:srgbClr val="000000"/>
                </a:solidFill>
                <a:latin typeface="Poppins 2 Medium Italics"/>
                <a:ea typeface="Poppins 2 Medium Italics"/>
                <a:cs typeface="Poppins 2 Medium Italics"/>
                <a:sym typeface="Poppins 2 Medium Italics"/>
              </a:rPr>
              <a:t>Say goodbye to admin headaches. CyberFOX makes privileged access and password management easy. (Like, really easy.)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57037" y="9509760"/>
            <a:ext cx="3836298" cy="403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b="true" sz="1100" u="sng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  <a:hlinkClick r:id="rId8" tooltip="https://www.cyberfox.com/solutions/industrial/"/>
              </a:rPr>
              <a:t>cyberfox.com/</a:t>
            </a:r>
            <a:r>
              <a:rPr lang="en-US" sz="1100" u="sng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automotive</a:t>
            </a:r>
          </a:p>
          <a:p>
            <a:pPr algn="l">
              <a:lnSpc>
                <a:spcPts val="1595"/>
              </a:lnSpc>
            </a:pPr>
            <a:r>
              <a:rPr lang="en-US" sz="1100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(813) 578-8200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325019" y="455432"/>
            <a:ext cx="456959" cy="293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2"/>
              </a:lnSpc>
            </a:pPr>
            <a:r>
              <a:rPr lang="en-US" sz="2073" b="true">
                <a:solidFill>
                  <a:srgbClr val="FFFFFF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 </a:t>
            </a:r>
            <a:r>
              <a:rPr lang="en-US" sz="2073">
                <a:solidFill>
                  <a:srgbClr val="FFFFFF"/>
                </a:solidFill>
                <a:latin typeface="Poppins 2"/>
                <a:ea typeface="Poppins 2"/>
                <a:cs typeface="Poppins 2"/>
                <a:sym typeface="Poppins 2"/>
              </a:rPr>
              <a:t>for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18817" y="4056035"/>
            <a:ext cx="3601299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Technicians often need admin-level access to dealership software to do their jobs. But granting access without careful management increases security and compliance risks.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18817" y="3749310"/>
            <a:ext cx="3601299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Access Gaps Create Risks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29172" y="709643"/>
            <a:ext cx="3959793" cy="5211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64"/>
              </a:lnSpc>
            </a:pPr>
            <a:r>
              <a:rPr lang="en-US" b="true" sz="3739">
                <a:solidFill>
                  <a:srgbClr val="00AEEF"/>
                </a:solidFill>
                <a:latin typeface="Poppins 2 Ultra-Bold"/>
                <a:ea typeface="Poppins 2 Ultra-Bold"/>
                <a:cs typeface="Poppins 2 Ultra-Bold"/>
                <a:sym typeface="Poppins 2 Ultra-Bold"/>
              </a:rPr>
              <a:t>AUTOMOTIVE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84901" y="1364580"/>
            <a:ext cx="5844970" cy="525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FFFFF"/>
                </a:solidFill>
                <a:latin typeface="Poppins 2"/>
                <a:ea typeface="Poppins 2"/>
                <a:cs typeface="Poppins 2"/>
                <a:sym typeface="Poppins 2"/>
              </a:rPr>
              <a:t>Let’s be real: Legacy automotive industry software is not up to speed with today’s cybersecurity and compliance requirements. CyberFOX secures credentials and manages end-user access to keep productivity on track.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84901" y="3030787"/>
            <a:ext cx="3694997" cy="577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7"/>
              </a:lnSpc>
            </a:pPr>
            <a:r>
              <a:rPr lang="en-US" sz="2100" b="true">
                <a:solidFill>
                  <a:srgbClr val="00AEEF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Cybersecurity Challenges in the Automotive Industry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06715" y="5310234"/>
            <a:ext cx="3601299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Most automotive companies must enforce multi-factor authentication and least privilege access. Failure to comply can result in hefty fines and lost revenue.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06715" y="5008228"/>
            <a:ext cx="3904064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Compliance is High-Stakes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90952" y="6565883"/>
            <a:ext cx="3601299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Managing access manually delays critical updates and pulls resources away from automotive operations. Work is stalled and teams are distracted and frustrated waiting for approvals.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84901" y="6263877"/>
            <a:ext cx="3601299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IT Overload Slows Productivity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18817" y="7995776"/>
            <a:ext cx="3601299" cy="1343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2"/>
              </a:lnSpc>
            </a:pPr>
            <a:r>
              <a:rPr lang="en-US" sz="12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The average cost of a data breach in the automotive industry is </a:t>
            </a:r>
            <a:r>
              <a:rPr lang="en-US" sz="1200" u="sng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  <a:hlinkClick r:id="rId9" tooltip="https://www.ibm.com/reports/data-breach"/>
              </a:rPr>
              <a:t>$5.56 million</a:t>
            </a:r>
            <a:r>
              <a:rPr lang="en-US" sz="1200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</a:rPr>
              <a:t>.</a:t>
            </a:r>
            <a:r>
              <a:rPr lang="en-US" sz="12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Failure to comply with FTC rules can lead to penalties of up to </a:t>
            </a:r>
            <a:r>
              <a:rPr lang="en-US" sz="1200" u="sng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  <a:hlinkClick r:id="rId10" tooltip="https://www.isdecisions.com/en/blog/mfa/ftc-mfa-requirements-auto-dealers"/>
              </a:rPr>
              <a:t>$100,000</a:t>
            </a:r>
            <a:r>
              <a:rPr lang="en-US" sz="12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.</a:t>
            </a:r>
          </a:p>
          <a:p>
            <a:pPr algn="l">
              <a:lnSpc>
                <a:spcPts val="1512"/>
              </a:lnSpc>
            </a:pPr>
          </a:p>
          <a:p>
            <a:pPr algn="l">
              <a:lnSpc>
                <a:spcPts val="1512"/>
              </a:lnSpc>
            </a:pPr>
            <a:r>
              <a:rPr lang="en-US" sz="12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Dealerships in the U.S. are the </a:t>
            </a:r>
            <a:r>
              <a:rPr lang="en-US" sz="1200" u="sng">
                <a:solidFill>
                  <a:srgbClr val="00AEEF"/>
                </a:solidFill>
                <a:latin typeface="Poppins 2"/>
                <a:ea typeface="Poppins 2"/>
                <a:cs typeface="Poppins 2"/>
                <a:sym typeface="Poppins 2"/>
                <a:hlinkClick r:id="rId11" tooltip="https://socradar.io/major-cyber-attacks-targeting-the-automotive-industry/"/>
              </a:rPr>
              <a:t>primary target</a:t>
            </a:r>
            <a:r>
              <a:rPr lang="en-US" sz="12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 for cyberattacks.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318817" y="7519526"/>
            <a:ext cx="3814485" cy="6734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The Automotive Industry Under Attack</a:t>
            </a:r>
          </a:p>
          <a:p>
            <a:pPr algn="l">
              <a:lnSpc>
                <a:spcPts val="1791"/>
              </a:lnSpc>
            </a:pPr>
          </a:p>
        </p:txBody>
      </p:sp>
      <p:sp>
        <p:nvSpPr>
          <p:cNvPr name="TextBox 25" id="25"/>
          <p:cNvSpPr txBox="true"/>
          <p:nvPr/>
        </p:nvSpPr>
        <p:spPr>
          <a:xfrm rot="0">
            <a:off x="4504132" y="2350144"/>
            <a:ext cx="2980970" cy="833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40"/>
              </a:lnSpc>
            </a:pPr>
            <a:r>
              <a:rPr lang="en-US" sz="20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CyberFOX Makes</a:t>
            </a:r>
          </a:p>
          <a:p>
            <a:pPr algn="l">
              <a:lnSpc>
                <a:spcPts val="2140"/>
              </a:lnSpc>
            </a:pPr>
            <a:r>
              <a:rPr lang="en-US" sz="20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Privileged Access</a:t>
            </a:r>
          </a:p>
          <a:p>
            <a:pPr algn="l">
              <a:lnSpc>
                <a:spcPts val="2140"/>
              </a:lnSpc>
            </a:pPr>
            <a:r>
              <a:rPr lang="en-US" sz="20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Management</a:t>
            </a:r>
            <a:r>
              <a:rPr lang="en-US" sz="2000" b="true">
                <a:solidFill>
                  <a:srgbClr val="00AEEF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 </a:t>
            </a:r>
            <a:r>
              <a:rPr lang="en-US" b="true" sz="2000" i="true">
                <a:solidFill>
                  <a:srgbClr val="00AEEF"/>
                </a:solidFill>
                <a:latin typeface="Poppins 2 Bold Italics"/>
                <a:ea typeface="Poppins 2 Bold Italics"/>
                <a:cs typeface="Poppins 2 Bold Italics"/>
                <a:sym typeface="Poppins 2 Bold Italics"/>
              </a:rPr>
              <a:t>Easy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530065" y="3335664"/>
            <a:ext cx="2774684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b="true" sz="1400" i="true">
                <a:solidFill>
                  <a:srgbClr val="010005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Fast, Secure Access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530065" y="3628830"/>
            <a:ext cx="2763119" cy="8679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CyberFOX gives technicians the access they need when they need it — while maintaining strict security controls. Systems stay protected without delays, disruptions or unnecessary risks.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530065" y="4641770"/>
            <a:ext cx="2774684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b="true" sz="1400" i="true">
                <a:solidFill>
                  <a:srgbClr val="010005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Easy Compliance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530065" y="4965474"/>
            <a:ext cx="2646896" cy="10393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Automated privilege controls make it easy to stay compliant with consumer lending regulations. CyberFOX reduces the risk of costly mistakes and provides clear audit trails to meet reporting requirements.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539298" y="6248661"/>
            <a:ext cx="2774684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b="true" sz="1400" i="true">
                <a:solidFill>
                  <a:srgbClr val="010005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Smart Operations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530065" y="6590376"/>
            <a:ext cx="2658461" cy="525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Using CyberFOX eliminates manual processes, streamlines operations and keeps the entire team on track.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4539298" y="7396155"/>
            <a:ext cx="2549448" cy="4047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sz="14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CyberFOX Gives Techs Significant Time Back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4519593" y="7877104"/>
            <a:ext cx="2789052" cy="581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2"/>
              </a:lnSpc>
            </a:pPr>
            <a:r>
              <a:rPr lang="en-US" sz="1200" i="true">
                <a:solidFill>
                  <a:srgbClr val="000000"/>
                </a:solidFill>
                <a:latin typeface="Poppins 2 Italics"/>
                <a:ea typeface="Poppins 2 Italics"/>
                <a:cs typeface="Poppins 2 Italics"/>
                <a:sym typeface="Poppins 2 Italics"/>
              </a:rPr>
              <a:t>“In the last 30 days alone, my team has automated over 200 tickets and saved 58 hours of technician time.”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4686469" y="8572810"/>
            <a:ext cx="2647218" cy="4415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88"/>
              </a:lnSpc>
            </a:pPr>
            <a:r>
              <a:rPr lang="en-US" sz="1200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 – Jonathan Holt, IT Director Continental Automotive Group</a:t>
            </a:r>
          </a:p>
          <a:p>
            <a:pPr algn="r">
              <a:lnSpc>
                <a:spcPts val="1188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DAG1sEb0IAM</dc:identifier>
  <dcterms:modified xsi:type="dcterms:W3CDTF">2011-08-01T06:04:30Z</dcterms:modified>
  <cp:revision>1</cp:revision>
  <dc:title>CF_SolutionSheet_Automotive_MSP_v1_112624</dc:title>
</cp:coreProperties>
</file>