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772400" cy="10058400"/>
  <p:notesSz cx="6858000" cy="9144000"/>
  <p:embeddedFontLst>
    <p:embeddedFont>
      <p:font typeface="Poppins 2 Bold" charset="1" panose="00000800000000000000"/>
      <p:regular r:id="rId8"/>
    </p:embeddedFont>
    <p:embeddedFont>
      <p:font typeface="Poppins 2" charset="1" panose="00000500000000000000"/>
      <p:regular r:id="rId9"/>
    </p:embeddedFont>
    <p:embeddedFont>
      <p:font typeface="Poppins 2 Semi-Bold" charset="1" panose="00000700000000000000"/>
      <p:regular r:id="rId10"/>
    </p:embeddedFont>
    <p:embeddedFont>
      <p:font typeface="Poppins 2 Heavy" charset="1" panose="00000A00000000000000"/>
      <p:regular r:id="rId11"/>
    </p:embeddedFont>
    <p:embeddedFont>
      <p:font typeface="Poppins 2 Semi-Bold Italics" charset="1" panose="0000070000000000000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https://spycloud.com/blog/5-takeaways-from-ibms-cost-of-a-data-breach-report-2024/" TargetMode="External" Type="http://schemas.openxmlformats.org/officeDocument/2006/relationships/hyperlink"/><Relationship Id="rId11" Target="https://www.oliverwyman.com/our-expertise/insights/2024/may/privileged-access-management.html" TargetMode="External" Type="http://schemas.openxmlformats.org/officeDocument/2006/relationships/hyperlink"/><Relationship Id="rId12" Target="https://krontech.com/secure-your-privileged-access-insights-from-ibm-s-2024-cost-of-a-breach-report" TargetMode="External" Type="http://schemas.openxmlformats.org/officeDocument/2006/relationships/hyperlink"/><Relationship Id="rId13" Target="https://spycloud.com/blog/5-takeaways-from-ibms-cost-of-a-data-breach-report-2024/" TargetMode="External" Type="http://schemas.openxmlformats.org/officeDocument/2006/relationships/hyperlink"/><Relationship Id="rId14" Target="https://www.cyberfox.com/products/privileged-access-management/" TargetMode="External" Type="http://schemas.openxmlformats.org/officeDocument/2006/relationships/hyperlink"/><Relationship Id="rId2" Target="../media/image1.png" Type="http://schemas.openxmlformats.org/officeDocument/2006/relationships/image"/><Relationship Id="rId3" Target="https://www.cyberfox.com" TargetMode="External" Type="http://schemas.openxmlformats.org/officeDocument/2006/relationships/hyperlink"/><Relationship Id="rId4" Target="../media/image2.png" Type="http://schemas.openxmlformats.org/officeDocument/2006/relationships/image"/><Relationship Id="rId5" Target="https://www.oliverwyman.com/our-expertise/insights/2024/may/privileged-access-management.html" TargetMode="External" Type="http://schemas.openxmlformats.org/officeDocument/2006/relationships/hyperlink"/><Relationship Id="rId6" Target="https://krontech.com/secure-your-privileged-access-insights-from-ibm-s-2024-cost-of-a-breach-report" TargetMode="External" Type="http://schemas.openxmlformats.org/officeDocument/2006/relationships/hyperlink"/><Relationship Id="rId7" Target="https://spycloud.com/blog/5-takeaways-from-ibms-cost-of-a-data-breach-report-2024/" TargetMode="External" Type="http://schemas.openxmlformats.org/officeDocument/2006/relationships/hyperlink"/><Relationship Id="rId8" Target="https://www.oliverwyman.com/our-expertise/insights/2024/may/privileged-access-management.html" TargetMode="External" Type="http://schemas.openxmlformats.org/officeDocument/2006/relationships/hyperlink"/><Relationship Id="rId9" Target="https://krontech.com/secure-your-privileged-access-insights-from-ibm-s-2024-cost-of-a-breach-report" TargetMode="External" Type="http://schemas.openxmlformats.org/officeDocument/2006/relationships/hyperlink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https://www.cyberfox.com" TargetMode="External" Type="http://schemas.openxmlformats.org/officeDocument/2006/relationships/hyperlink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https://www.cyberfox.com/products/privileged-access-management/" TargetMode="External" Type="http://schemas.openxmlformats.org/officeDocument/2006/relationships/hyperlink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91201" y="0"/>
            <a:ext cx="8554802" cy="2203923"/>
            <a:chOff x="0" y="0"/>
            <a:chExt cx="2982066" cy="76825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982066" cy="768252"/>
            </a:xfrm>
            <a:custGeom>
              <a:avLst/>
              <a:gdLst/>
              <a:ahLst/>
              <a:cxnLst/>
              <a:rect r="r" b="b" t="t" l="l"/>
              <a:pathLst>
                <a:path h="768252" w="2982066">
                  <a:moveTo>
                    <a:pt x="0" y="0"/>
                  </a:moveTo>
                  <a:lnTo>
                    <a:pt x="2982066" y="0"/>
                  </a:lnTo>
                  <a:lnTo>
                    <a:pt x="2982066" y="768252"/>
                  </a:lnTo>
                  <a:lnTo>
                    <a:pt x="0" y="768252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2982066" cy="8158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Freeform 5" id="5">
            <a:hlinkClick r:id="rId3" tooltip="https://www.cyberfox.com"/>
          </p:cNvPr>
          <p:cNvSpPr/>
          <p:nvPr/>
        </p:nvSpPr>
        <p:spPr>
          <a:xfrm flipH="false" flipV="false" rot="0">
            <a:off x="4480933" y="9263171"/>
            <a:ext cx="3066806" cy="649814"/>
          </a:xfrm>
          <a:custGeom>
            <a:avLst/>
            <a:gdLst/>
            <a:ahLst/>
            <a:cxnLst/>
            <a:rect r="r" b="b" t="t" l="l"/>
            <a:pathLst>
              <a:path h="649814" w="3066806">
                <a:moveTo>
                  <a:pt x="0" y="0"/>
                </a:moveTo>
                <a:lnTo>
                  <a:pt x="3066806" y="0"/>
                </a:lnTo>
                <a:lnTo>
                  <a:pt x="3066806" y="649814"/>
                </a:lnTo>
                <a:lnTo>
                  <a:pt x="0" y="64981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5400000">
            <a:off x="3224791" y="372933"/>
            <a:ext cx="1263397" cy="7290703"/>
            <a:chOff x="0" y="0"/>
            <a:chExt cx="440400" cy="254142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40400" cy="2541421"/>
            </a:xfrm>
            <a:custGeom>
              <a:avLst/>
              <a:gdLst/>
              <a:ahLst/>
              <a:cxnLst/>
              <a:rect r="r" b="b" t="t" l="l"/>
              <a:pathLst>
                <a:path h="2541421" w="440400">
                  <a:moveTo>
                    <a:pt x="61279" y="0"/>
                  </a:moveTo>
                  <a:lnTo>
                    <a:pt x="379121" y="0"/>
                  </a:lnTo>
                  <a:cubicBezTo>
                    <a:pt x="395373" y="0"/>
                    <a:pt x="410960" y="6456"/>
                    <a:pt x="422452" y="17948"/>
                  </a:cubicBezTo>
                  <a:cubicBezTo>
                    <a:pt x="433944" y="29440"/>
                    <a:pt x="440400" y="45026"/>
                    <a:pt x="440400" y="61279"/>
                  </a:cubicBezTo>
                  <a:lnTo>
                    <a:pt x="440400" y="2480143"/>
                  </a:lnTo>
                  <a:cubicBezTo>
                    <a:pt x="440400" y="2496395"/>
                    <a:pt x="433944" y="2511981"/>
                    <a:pt x="422452" y="2523473"/>
                  </a:cubicBezTo>
                  <a:cubicBezTo>
                    <a:pt x="410960" y="2534965"/>
                    <a:pt x="395373" y="2541421"/>
                    <a:pt x="379121" y="2541421"/>
                  </a:cubicBezTo>
                  <a:lnTo>
                    <a:pt x="61279" y="2541421"/>
                  </a:lnTo>
                  <a:cubicBezTo>
                    <a:pt x="45026" y="2541421"/>
                    <a:pt x="29440" y="2534965"/>
                    <a:pt x="17948" y="2523473"/>
                  </a:cubicBezTo>
                  <a:cubicBezTo>
                    <a:pt x="6456" y="2511981"/>
                    <a:pt x="0" y="2496395"/>
                    <a:pt x="0" y="2480143"/>
                  </a:cubicBezTo>
                  <a:lnTo>
                    <a:pt x="0" y="61279"/>
                  </a:lnTo>
                  <a:cubicBezTo>
                    <a:pt x="0" y="45026"/>
                    <a:pt x="6456" y="29440"/>
                    <a:pt x="17948" y="17948"/>
                  </a:cubicBezTo>
                  <a:cubicBezTo>
                    <a:pt x="29440" y="6456"/>
                    <a:pt x="45026" y="0"/>
                    <a:pt x="61279" y="0"/>
                  </a:cubicBezTo>
                  <a:close/>
                </a:path>
              </a:pathLst>
            </a:custGeom>
            <a:solidFill>
              <a:srgbClr val="666660">
                <a:alpha val="8627"/>
              </a:srgbClr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47625"/>
              <a:ext cx="440400" cy="25890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293095" y="402426"/>
            <a:ext cx="1768939" cy="374814"/>
          </a:xfrm>
          <a:custGeom>
            <a:avLst/>
            <a:gdLst/>
            <a:ahLst/>
            <a:cxnLst/>
            <a:rect r="r" b="b" t="t" l="l"/>
            <a:pathLst>
              <a:path h="374814" w="1768939">
                <a:moveTo>
                  <a:pt x="0" y="0"/>
                </a:moveTo>
                <a:lnTo>
                  <a:pt x="1768939" y="0"/>
                </a:lnTo>
                <a:lnTo>
                  <a:pt x="1768939" y="374814"/>
                </a:lnTo>
                <a:lnTo>
                  <a:pt x="0" y="3748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257037" y="1003762"/>
            <a:ext cx="7469139" cy="11074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01"/>
              </a:lnSpc>
            </a:pPr>
            <a:r>
              <a:rPr lang="en-US" sz="4185" b="true">
                <a:solidFill>
                  <a:srgbClr val="000000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Why IT leaders say </a:t>
            </a:r>
            <a:r>
              <a:rPr lang="en-US" sz="4185" b="true">
                <a:solidFill>
                  <a:srgbClr val="00AEEF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yes</a:t>
            </a:r>
            <a:r>
              <a:rPr lang="en-US" sz="4185" b="true">
                <a:solidFill>
                  <a:srgbClr val="000000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 to CyberFOX AutoElevate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65247" y="2796394"/>
            <a:ext cx="7290703" cy="3536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If bad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actors get access to just one privileged account, they can spread laterally through your environment like wildfire. Sudd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e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nly,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y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u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r 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enti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r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e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organization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is compromised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65247" y="2454068"/>
            <a:ext cx="7507153" cy="2661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19"/>
              </a:lnSpc>
            </a:pPr>
            <a:r>
              <a:rPr lang="en-US" sz="1700" b="true">
                <a:solidFill>
                  <a:srgbClr val="00AEEF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Local administrator accounts put your entire organization at risk.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373165" y="3446530"/>
            <a:ext cx="4008197" cy="2142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sz="14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They</a:t>
            </a:r>
            <a:r>
              <a:rPr lang="en-US" sz="14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 are a real threat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73341" y="5181247"/>
            <a:ext cx="7178116" cy="1172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AutoElevate removes local admin rights from all devices while automatically granting temporary access to approved users on approved applications.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I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t works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in the background, allowing users to access the tools they need to do their jobs - without slowing them down.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When privileges are locked down tight, bad actors have nowhere to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g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e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ve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n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i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f the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y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bre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a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ch your perime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ter.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273341" y="4888108"/>
            <a:ext cx="7070604" cy="2359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12"/>
              </a:lnSpc>
            </a:pPr>
            <a:r>
              <a:rPr lang="en-US" sz="16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How CyberFOX AutoElevate keeps your business safe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376890" y="3704266"/>
            <a:ext cx="7024182" cy="8298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 u="sng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  <a:hlinkClick r:id="rId5" tooltip="https://www.oliverwyman.com/our-expertise/insights/2024/may/privileged-access-management.html"/>
              </a:rPr>
              <a:t>74% </a:t>
            </a: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of brea</a:t>
            </a: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ches involve privileged credential abuse</a:t>
            </a:r>
          </a:p>
          <a:p>
            <a:pPr algn="l">
              <a:lnSpc>
                <a:spcPts val="550"/>
              </a:lnSpc>
            </a:pPr>
          </a:p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These attacks take an average of </a:t>
            </a:r>
            <a:r>
              <a:rPr lang="en-US" sz="1100" u="sng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  <a:hlinkClick r:id="rId6" tooltip="https://krontech.com/secure-your-privileged-access-insights-from-ibm-s-2024-cost-of-a-breach-report"/>
              </a:rPr>
              <a:t>almost 10 months</a:t>
            </a: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 to detect and contain, making them some  of the longest and most damaging cyberattacks</a:t>
            </a:r>
          </a:p>
          <a:p>
            <a:pPr algn="l">
              <a:lnSpc>
                <a:spcPts val="550"/>
              </a:lnSpc>
            </a:pPr>
          </a:p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The average cost of a breach is </a:t>
            </a:r>
            <a:r>
              <a:rPr lang="en-US" sz="1100" u="sng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  <a:hlinkClick r:id="rId7" tooltip="https://spycloud.com/blog/5-takeaways-from-ibms-cost-of-a-data-breach-report-2024/"/>
              </a:rPr>
              <a:t>$4.81 million</a:t>
            </a:r>
            <a:r>
              <a:rPr lang="en-US" sz="11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 per incident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614232" y="3704266"/>
            <a:ext cx="6891334" cy="8298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 u="sng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  <a:hlinkClick r:id="rId8" tooltip="https://www.oliverwyman.com/our-expertise/insights/2024/may/privileged-access-management.html"/>
              </a:rPr>
              <a:t>74% </a:t>
            </a: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of brea</a:t>
            </a: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ches involve privileged credential abuse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These attacks take an average of </a:t>
            </a:r>
            <a:r>
              <a:rPr lang="en-US" sz="1100" u="sng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  <a:hlinkClick r:id="rId9" tooltip="https://krontech.com/secure-your-privileged-access-insights-from-ibm-s-2024-cost-of-a-breach-report"/>
              </a:rPr>
              <a:t>almost 10 months</a:t>
            </a: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 to detect and contain, making them some </a:t>
            </a: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of the longest and most damaging cyberattacks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The average cost of a breach is </a:t>
            </a:r>
            <a:r>
              <a:rPr lang="en-US" sz="1100" u="sng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  <a:hlinkClick r:id="rId10" tooltip="https://spycloud.com/blog/5-takeaways-from-ibms-cost-of-a-data-breach-report-2024/"/>
              </a:rPr>
              <a:t>$4.81 million</a:t>
            </a:r>
            <a:r>
              <a:rPr lang="en-US" sz="1100">
                <a:solidFill>
                  <a:srgbClr val="F1F1F1"/>
                </a:solidFill>
                <a:latin typeface="Poppins 2"/>
                <a:ea typeface="Poppins 2"/>
                <a:cs typeface="Poppins 2"/>
                <a:sym typeface="Poppins 2"/>
              </a:rPr>
              <a:t> per incident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614232" y="3706560"/>
            <a:ext cx="6891334" cy="8298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 u="sng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  <a:hlinkClick r:id="rId11" tooltip="https://www.oliverwyman.com/our-expertise/insights/2024/may/privileged-access-management.html"/>
              </a:rPr>
              <a:t>74% 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of brea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ches involve privileged credential abuse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These attacks take an average of </a:t>
            </a:r>
            <a:r>
              <a:rPr lang="en-US" sz="1100" u="sng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  <a:hlinkClick r:id="rId12" tooltip="https://krontech.com/secure-your-privileged-access-insights-from-ibm-s-2024-cost-of-a-breach-report"/>
              </a:rPr>
              <a:t>almost 10 months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to detect and contain, making them some</a:t>
            </a: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of the longest and most damaging cyberattacks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The average cost of a breach is </a:t>
            </a:r>
            <a:r>
              <a:rPr lang="en-US" sz="1100" u="sng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  <a:hlinkClick r:id="rId13" tooltip="https://spycloud.com/blog/5-takeaways-from-ibms-cost-of-a-data-breach-report-2024/"/>
              </a:rPr>
              <a:t>$4.81 million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per incident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93095" y="7843252"/>
            <a:ext cx="7186210" cy="2359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12"/>
              </a:lnSpc>
            </a:pPr>
            <a:r>
              <a:rPr lang="en-US" sz="16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How </a:t>
            </a:r>
            <a:r>
              <a:rPr lang="en-US" sz="16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CyberFOX AutoElevate saves you money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293095" y="8136335"/>
            <a:ext cx="7170022" cy="591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We a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utomate those redundant permission requests completely. Our dashboard shows exactly how many hours of technician time we save your team each day.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No complex configurations. 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No months-long deployments. No expensive specialists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57037" y="9509760"/>
            <a:ext cx="3836298" cy="4033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95"/>
              </a:lnSpc>
            </a:pPr>
            <a:r>
              <a:rPr lang="en-US" sz="1100" u="sng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  <a:hlinkClick r:id="rId14" tooltip="https://www.cyberfox.com/products/privileged-access-management/"/>
              </a:rPr>
              <a:t>cyberfox.com/autolevate</a:t>
            </a:r>
          </a:p>
          <a:p>
            <a:pPr algn="l">
              <a:lnSpc>
                <a:spcPts val="1595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(813) 578-8200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6950409" y="9217832"/>
            <a:ext cx="581143" cy="906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755"/>
              </a:lnSpc>
            </a:pPr>
            <a:r>
              <a:rPr lang="en-US" sz="599">
                <a:solidFill>
                  <a:srgbClr val="D9D9D9"/>
                </a:solidFill>
                <a:latin typeface="Poppins 2"/>
                <a:ea typeface="Poppins 2"/>
                <a:cs typeface="Poppins 2"/>
                <a:sym typeface="Poppins 2"/>
              </a:rPr>
              <a:t>E072425</a:t>
            </a:r>
          </a:p>
        </p:txBody>
      </p:sp>
      <p:grpSp>
        <p:nvGrpSpPr>
          <p:cNvPr name="Group 23" id="23"/>
          <p:cNvGrpSpPr/>
          <p:nvPr/>
        </p:nvGrpSpPr>
        <p:grpSpPr>
          <a:xfrm rot="5400000">
            <a:off x="3371653" y="3453323"/>
            <a:ext cx="1012905" cy="7290703"/>
            <a:chOff x="0" y="0"/>
            <a:chExt cx="353082" cy="2541421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353082" cy="2541421"/>
            </a:xfrm>
            <a:custGeom>
              <a:avLst/>
              <a:gdLst/>
              <a:ahLst/>
              <a:cxnLst/>
              <a:rect r="r" b="b" t="t" l="l"/>
              <a:pathLst>
                <a:path h="2541421" w="353082">
                  <a:moveTo>
                    <a:pt x="76433" y="0"/>
                  </a:moveTo>
                  <a:lnTo>
                    <a:pt x="276650" y="0"/>
                  </a:lnTo>
                  <a:cubicBezTo>
                    <a:pt x="296921" y="0"/>
                    <a:pt x="316362" y="8053"/>
                    <a:pt x="330696" y="22387"/>
                  </a:cubicBezTo>
                  <a:cubicBezTo>
                    <a:pt x="345030" y="36721"/>
                    <a:pt x="353082" y="56162"/>
                    <a:pt x="353082" y="76433"/>
                  </a:cubicBezTo>
                  <a:lnTo>
                    <a:pt x="353082" y="2464989"/>
                  </a:lnTo>
                  <a:cubicBezTo>
                    <a:pt x="353082" y="2485260"/>
                    <a:pt x="345030" y="2504701"/>
                    <a:pt x="330696" y="2519035"/>
                  </a:cubicBezTo>
                  <a:cubicBezTo>
                    <a:pt x="316362" y="2533369"/>
                    <a:pt x="296921" y="2541421"/>
                    <a:pt x="276650" y="2541421"/>
                  </a:cubicBezTo>
                  <a:lnTo>
                    <a:pt x="76433" y="2541421"/>
                  </a:lnTo>
                  <a:cubicBezTo>
                    <a:pt x="56162" y="2541421"/>
                    <a:pt x="36721" y="2533369"/>
                    <a:pt x="22387" y="2519035"/>
                  </a:cubicBezTo>
                  <a:cubicBezTo>
                    <a:pt x="8053" y="2504701"/>
                    <a:pt x="0" y="2485260"/>
                    <a:pt x="0" y="2464989"/>
                  </a:cubicBezTo>
                  <a:lnTo>
                    <a:pt x="0" y="76433"/>
                  </a:lnTo>
                  <a:cubicBezTo>
                    <a:pt x="0" y="56162"/>
                    <a:pt x="8053" y="36721"/>
                    <a:pt x="22387" y="22387"/>
                  </a:cubicBezTo>
                  <a:cubicBezTo>
                    <a:pt x="36721" y="8053"/>
                    <a:pt x="56162" y="0"/>
                    <a:pt x="76433" y="0"/>
                  </a:cubicBezTo>
                  <a:close/>
                </a:path>
              </a:pathLst>
            </a:custGeom>
            <a:solidFill>
              <a:srgbClr val="666660">
                <a:alpha val="8627"/>
              </a:srgbClr>
            </a:solidFill>
          </p:spPr>
        </p:sp>
        <p:sp>
          <p:nvSpPr>
            <p:cNvPr name="TextBox 25" id="25"/>
            <p:cNvSpPr txBox="true"/>
            <p:nvPr/>
          </p:nvSpPr>
          <p:spPr>
            <a:xfrm>
              <a:off x="0" y="-47625"/>
              <a:ext cx="353082" cy="25890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TextBox 26" id="26"/>
          <p:cNvSpPr txBox="true"/>
          <p:nvPr/>
        </p:nvSpPr>
        <p:spPr>
          <a:xfrm rot="0">
            <a:off x="445166" y="6649372"/>
            <a:ext cx="4008197" cy="2142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sz="14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They</a:t>
            </a:r>
            <a:r>
              <a:rPr lang="en-US" sz="14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 waste your money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356333" y="6911246"/>
            <a:ext cx="6928606" cy="591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Y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our IT team spends hours each week manually granting and revoking admin rights. 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That's strategic talent stuck in reactive mode, burning through your 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staffing budget on tickets that shouldn't exist.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>
            <a:hlinkClick r:id="rId3" tooltip="https://www.cyberfox.com"/>
          </p:cNvPr>
          <p:cNvSpPr/>
          <p:nvPr/>
        </p:nvSpPr>
        <p:spPr>
          <a:xfrm flipH="false" flipV="false" rot="0">
            <a:off x="4480933" y="9263171"/>
            <a:ext cx="3066806" cy="649814"/>
          </a:xfrm>
          <a:custGeom>
            <a:avLst/>
            <a:gdLst/>
            <a:ahLst/>
            <a:cxnLst/>
            <a:rect r="r" b="b" t="t" l="l"/>
            <a:pathLst>
              <a:path h="649814" w="3066806">
                <a:moveTo>
                  <a:pt x="0" y="0"/>
                </a:moveTo>
                <a:lnTo>
                  <a:pt x="3066806" y="0"/>
                </a:lnTo>
                <a:lnTo>
                  <a:pt x="3066806" y="649814"/>
                </a:lnTo>
                <a:lnTo>
                  <a:pt x="0" y="64981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13000" y="251408"/>
            <a:ext cx="224730" cy="217375"/>
          </a:xfrm>
          <a:custGeom>
            <a:avLst/>
            <a:gdLst/>
            <a:ahLst/>
            <a:cxnLst/>
            <a:rect r="r" b="b" t="t" l="l"/>
            <a:pathLst>
              <a:path h="217375" w="224730">
                <a:moveTo>
                  <a:pt x="0" y="0"/>
                </a:moveTo>
                <a:lnTo>
                  <a:pt x="224731" y="0"/>
                </a:lnTo>
                <a:lnTo>
                  <a:pt x="224731" y="217375"/>
                </a:lnTo>
                <a:lnTo>
                  <a:pt x="0" y="2173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487013" y="314290"/>
            <a:ext cx="6533625" cy="1544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78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Why IT leaders say yes to CyberFOX AutoElevate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257037" y="9509760"/>
            <a:ext cx="3836298" cy="4033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95"/>
              </a:lnSpc>
            </a:pPr>
            <a:r>
              <a:rPr lang="en-US" sz="1100" u="sng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  <a:hlinkClick r:id="rId6" tooltip="https://www.cyberfox.com/products/privileged-access-management/"/>
              </a:rPr>
              <a:t>cyberfox.com/autolevate</a:t>
            </a:r>
          </a:p>
          <a:p>
            <a:pPr algn="l">
              <a:lnSpc>
                <a:spcPts val="1595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(813) 578-8200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6950409" y="9217832"/>
            <a:ext cx="581143" cy="906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755"/>
              </a:lnSpc>
            </a:pPr>
            <a:r>
              <a:rPr lang="en-US" sz="599">
                <a:solidFill>
                  <a:srgbClr val="D9D9D9"/>
                </a:solidFill>
                <a:latin typeface="Poppins 2"/>
                <a:ea typeface="Poppins 2"/>
                <a:cs typeface="Poppins 2"/>
                <a:sym typeface="Poppins 2"/>
              </a:rPr>
              <a:t>E072425</a:t>
            </a:r>
          </a:p>
        </p:txBody>
      </p:sp>
      <p:grpSp>
        <p:nvGrpSpPr>
          <p:cNvPr name="Group 7" id="7"/>
          <p:cNvGrpSpPr/>
          <p:nvPr/>
        </p:nvGrpSpPr>
        <p:grpSpPr>
          <a:xfrm rot="5400000">
            <a:off x="3358420" y="-866982"/>
            <a:ext cx="1055561" cy="7290703"/>
            <a:chOff x="0" y="0"/>
            <a:chExt cx="367952" cy="2541421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367952" cy="2541421"/>
            </a:xfrm>
            <a:custGeom>
              <a:avLst/>
              <a:gdLst/>
              <a:ahLst/>
              <a:cxnLst/>
              <a:rect r="r" b="b" t="t" l="l"/>
              <a:pathLst>
                <a:path h="2541421" w="367952">
                  <a:moveTo>
                    <a:pt x="73344" y="0"/>
                  </a:moveTo>
                  <a:lnTo>
                    <a:pt x="294607" y="0"/>
                  </a:lnTo>
                  <a:cubicBezTo>
                    <a:pt x="335114" y="0"/>
                    <a:pt x="367952" y="32837"/>
                    <a:pt x="367952" y="73344"/>
                  </a:cubicBezTo>
                  <a:lnTo>
                    <a:pt x="367952" y="2468077"/>
                  </a:lnTo>
                  <a:cubicBezTo>
                    <a:pt x="367952" y="2487529"/>
                    <a:pt x="360224" y="2506185"/>
                    <a:pt x="346470" y="2519939"/>
                  </a:cubicBezTo>
                  <a:cubicBezTo>
                    <a:pt x="332715" y="2533694"/>
                    <a:pt x="314059" y="2541421"/>
                    <a:pt x="294607" y="2541421"/>
                  </a:cubicBezTo>
                  <a:lnTo>
                    <a:pt x="73344" y="2541421"/>
                  </a:lnTo>
                  <a:cubicBezTo>
                    <a:pt x="32837" y="2541421"/>
                    <a:pt x="0" y="2508584"/>
                    <a:pt x="0" y="2468077"/>
                  </a:cubicBezTo>
                  <a:lnTo>
                    <a:pt x="0" y="73344"/>
                  </a:lnTo>
                  <a:cubicBezTo>
                    <a:pt x="0" y="53892"/>
                    <a:pt x="7727" y="35237"/>
                    <a:pt x="21482" y="21482"/>
                  </a:cubicBezTo>
                  <a:cubicBezTo>
                    <a:pt x="35237" y="7727"/>
                    <a:pt x="53892" y="0"/>
                    <a:pt x="73344" y="0"/>
                  </a:cubicBezTo>
                  <a:close/>
                </a:path>
              </a:pathLst>
            </a:custGeom>
            <a:solidFill>
              <a:srgbClr val="666660">
                <a:alpha val="8627"/>
              </a:srgbClr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47625"/>
              <a:ext cx="367952" cy="25890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TextBox 10" id="10"/>
          <p:cNvSpPr txBox="true"/>
          <p:nvPr/>
        </p:nvSpPr>
        <p:spPr>
          <a:xfrm rot="0">
            <a:off x="374384" y="2320057"/>
            <a:ext cx="4008197" cy="2142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sz="14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They slow down your workforce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71362" y="3853563"/>
            <a:ext cx="7178116" cy="591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By automating privilege management, we eliminate wait times for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both IT and end users. 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When you multiply those time savings across dozens of employees making daily software requests, the operational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effici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e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ncy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ga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ins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a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re substantial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97507" y="3525224"/>
            <a:ext cx="7760079" cy="2359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12"/>
              </a:lnSpc>
            </a:pPr>
            <a:r>
              <a:rPr lang="en-US" sz="16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How CyberFOX AutoElevate makes your organization more productive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374384" y="2591456"/>
            <a:ext cx="6891334" cy="591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L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ocal admin rights don’t just wast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e IT’s time. They hurt your organization’s overall productivity. 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When users need admin access to software, they're stuck waiting for IT to "open the gate." </a:t>
            </a: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That's lost time for everyone involved — multiplied across every request.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71362" y="5913850"/>
            <a:ext cx="7186210" cy="2359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12"/>
              </a:lnSpc>
            </a:pPr>
            <a:r>
              <a:rPr lang="en-US" sz="16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How </a:t>
            </a:r>
            <a:r>
              <a:rPr lang="en-US" sz="16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CyberFOX AutoElevate helps ensure compliance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271362" y="6206934"/>
            <a:ext cx="7170022" cy="591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A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utoElevate helps you stay compliant with </a:t>
            </a:r>
            <a:r>
              <a:rPr lang="en-US" sz="11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SOC 2, HIPAA, GDPR, and other regulatory requirements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by automatically enforcing least privilege access. 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We also provide detailed audit logs, s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 you have the proof you need when auditors come calling.</a:t>
            </a:r>
          </a:p>
        </p:txBody>
      </p:sp>
      <p:grpSp>
        <p:nvGrpSpPr>
          <p:cNvPr name="Group 16" id="16"/>
          <p:cNvGrpSpPr/>
          <p:nvPr/>
        </p:nvGrpSpPr>
        <p:grpSpPr>
          <a:xfrm rot="5400000">
            <a:off x="3358014" y="1523921"/>
            <a:ext cx="1012905" cy="7290703"/>
            <a:chOff x="0" y="0"/>
            <a:chExt cx="353082" cy="2541421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353082" cy="2541421"/>
            </a:xfrm>
            <a:custGeom>
              <a:avLst/>
              <a:gdLst/>
              <a:ahLst/>
              <a:cxnLst/>
              <a:rect r="r" b="b" t="t" l="l"/>
              <a:pathLst>
                <a:path h="2541421" w="353082">
                  <a:moveTo>
                    <a:pt x="76433" y="0"/>
                  </a:moveTo>
                  <a:lnTo>
                    <a:pt x="276650" y="0"/>
                  </a:lnTo>
                  <a:cubicBezTo>
                    <a:pt x="296921" y="0"/>
                    <a:pt x="316362" y="8053"/>
                    <a:pt x="330696" y="22387"/>
                  </a:cubicBezTo>
                  <a:cubicBezTo>
                    <a:pt x="345030" y="36721"/>
                    <a:pt x="353082" y="56162"/>
                    <a:pt x="353082" y="76433"/>
                  </a:cubicBezTo>
                  <a:lnTo>
                    <a:pt x="353082" y="2464989"/>
                  </a:lnTo>
                  <a:cubicBezTo>
                    <a:pt x="353082" y="2485260"/>
                    <a:pt x="345030" y="2504701"/>
                    <a:pt x="330696" y="2519035"/>
                  </a:cubicBezTo>
                  <a:cubicBezTo>
                    <a:pt x="316362" y="2533369"/>
                    <a:pt x="296921" y="2541421"/>
                    <a:pt x="276650" y="2541421"/>
                  </a:cubicBezTo>
                  <a:lnTo>
                    <a:pt x="76433" y="2541421"/>
                  </a:lnTo>
                  <a:cubicBezTo>
                    <a:pt x="56162" y="2541421"/>
                    <a:pt x="36721" y="2533369"/>
                    <a:pt x="22387" y="2519035"/>
                  </a:cubicBezTo>
                  <a:cubicBezTo>
                    <a:pt x="8053" y="2504701"/>
                    <a:pt x="0" y="2485260"/>
                    <a:pt x="0" y="2464989"/>
                  </a:cubicBezTo>
                  <a:lnTo>
                    <a:pt x="0" y="76433"/>
                  </a:lnTo>
                  <a:cubicBezTo>
                    <a:pt x="0" y="56162"/>
                    <a:pt x="8053" y="36721"/>
                    <a:pt x="22387" y="22387"/>
                  </a:cubicBezTo>
                  <a:cubicBezTo>
                    <a:pt x="36721" y="8053"/>
                    <a:pt x="56162" y="0"/>
                    <a:pt x="76433" y="0"/>
                  </a:cubicBezTo>
                  <a:close/>
                </a:path>
              </a:pathLst>
            </a:custGeom>
            <a:solidFill>
              <a:srgbClr val="666660">
                <a:alpha val="8627"/>
              </a:srgbClr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47625"/>
              <a:ext cx="353082" cy="25890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TextBox 19" id="19"/>
          <p:cNvSpPr txBox="true"/>
          <p:nvPr/>
        </p:nvSpPr>
        <p:spPr>
          <a:xfrm rot="0">
            <a:off x="338969" y="4719970"/>
            <a:ext cx="4008197" cy="2142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sz="14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They</a:t>
            </a:r>
            <a:r>
              <a:rPr lang="en-US" sz="14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 undermine your compliance efforts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342694" y="4981844"/>
            <a:ext cx="6928606" cy="591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M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ost regulatory frameworks now require organizations to implement least privilege access. 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Non-compli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ance puts you at risk of regulatory fines, failed audits, lo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ss of business partnerships, and serious reputational damage.</a:t>
            </a:r>
          </a:p>
        </p:txBody>
      </p:sp>
      <p:grpSp>
        <p:nvGrpSpPr>
          <p:cNvPr name="Group 21" id="21"/>
          <p:cNvGrpSpPr/>
          <p:nvPr/>
        </p:nvGrpSpPr>
        <p:grpSpPr>
          <a:xfrm rot="5400000">
            <a:off x="3507547" y="-3460661"/>
            <a:ext cx="1339999" cy="9644350"/>
            <a:chOff x="0" y="0"/>
            <a:chExt cx="467102" cy="3361865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467102" cy="3361865"/>
            </a:xfrm>
            <a:custGeom>
              <a:avLst/>
              <a:gdLst/>
              <a:ahLst/>
              <a:cxnLst/>
              <a:rect r="r" b="b" t="t" l="l"/>
              <a:pathLst>
                <a:path h="3361865" w="467102">
                  <a:moveTo>
                    <a:pt x="57776" y="0"/>
                  </a:moveTo>
                  <a:lnTo>
                    <a:pt x="409326" y="0"/>
                  </a:lnTo>
                  <a:cubicBezTo>
                    <a:pt x="441235" y="0"/>
                    <a:pt x="467102" y="25867"/>
                    <a:pt x="467102" y="57776"/>
                  </a:cubicBezTo>
                  <a:lnTo>
                    <a:pt x="467102" y="3304089"/>
                  </a:lnTo>
                  <a:cubicBezTo>
                    <a:pt x="467102" y="3335998"/>
                    <a:pt x="441235" y="3361865"/>
                    <a:pt x="409326" y="3361865"/>
                  </a:cubicBezTo>
                  <a:lnTo>
                    <a:pt x="57776" y="3361865"/>
                  </a:lnTo>
                  <a:cubicBezTo>
                    <a:pt x="25867" y="3361865"/>
                    <a:pt x="0" y="3335998"/>
                    <a:pt x="0" y="3304089"/>
                  </a:cubicBezTo>
                  <a:lnTo>
                    <a:pt x="0" y="57776"/>
                  </a:lnTo>
                  <a:cubicBezTo>
                    <a:pt x="0" y="25867"/>
                    <a:pt x="25867" y="0"/>
                    <a:pt x="57776" y="0"/>
                  </a:cubicBezTo>
                  <a:close/>
                </a:path>
              </a:pathLst>
            </a:custGeom>
            <a:solidFill>
              <a:srgbClr val="00AEEF">
                <a:alpha val="77647"/>
              </a:srgbClr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0" y="-47625"/>
              <a:ext cx="467102" cy="340949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TextBox 24" id="24"/>
          <p:cNvSpPr txBox="true"/>
          <p:nvPr/>
        </p:nvSpPr>
        <p:spPr>
          <a:xfrm rot="0">
            <a:off x="355574" y="1002335"/>
            <a:ext cx="7027908" cy="2247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5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Re</a:t>
            </a:r>
            <a:r>
              <a:rPr lang="en-US" sz="15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al customer results: “CyberFOX AutoElevate saved us $100K-plus”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341248" y="1280115"/>
            <a:ext cx="7024182" cy="4560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64"/>
              </a:lnSpc>
            </a:pPr>
            <a:r>
              <a:rPr lang="en-US" sz="14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One CyberFOX</a:t>
            </a:r>
            <a:r>
              <a:rPr lang="en-US" sz="14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customer </a:t>
            </a:r>
            <a:r>
              <a:rPr lang="en-US" sz="14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implemented AutoElevate to meet complianc</a:t>
            </a:r>
            <a:r>
              <a:rPr lang="en-US" sz="14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e requirements, saving them from penalties of up to $100k per infraction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271362" y="7036818"/>
            <a:ext cx="7136548" cy="2359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12"/>
              </a:lnSpc>
            </a:pPr>
            <a:r>
              <a:rPr lang="en-US" sz="1600" b="true">
                <a:solidFill>
                  <a:srgbClr val="000000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Admin rights aren’t a problem. </a:t>
            </a:r>
            <a:r>
              <a:rPr lang="en-US" sz="1600" b="true">
                <a:solidFill>
                  <a:srgbClr val="000000"/>
                </a:solidFill>
                <a:latin typeface="Poppins 2 Heavy"/>
                <a:ea typeface="Poppins 2 Heavy"/>
                <a:cs typeface="Poppins 2 Heavy"/>
                <a:sym typeface="Poppins 2 Heavy"/>
              </a:rPr>
              <a:t>Until they’re your biggest problem.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271362" y="7358476"/>
            <a:ext cx="7100266" cy="17533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Every day y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ou leave local admin accounts in place, you're one breach away from catastrophe.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AutoElevate deploys in minutes and runs automatically. We help you: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550"/>
              </a:lnSpc>
            </a:pPr>
          </a:p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L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ock down admin rights without disrupting users</a:t>
            </a:r>
          </a:p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Save hundreds of hours of IT time every month</a:t>
            </a:r>
          </a:p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Boost organ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izational productivity by eliminating permission bottlenecks</a:t>
            </a:r>
          </a:p>
          <a:p>
            <a:pPr algn="l" marL="237492" indent="-118746" lvl="1">
              <a:lnSpc>
                <a:spcPts val="1386"/>
              </a:lnSpc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Meet compliance requirements and provide the reports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t</a:t>
            </a: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o prove it</a:t>
            </a: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550"/>
              </a:lnSpc>
            </a:pPr>
          </a:p>
          <a:p>
            <a:pPr algn="l">
              <a:lnSpc>
                <a:spcPts val="1512"/>
              </a:lnSpc>
            </a:pPr>
            <a:r>
              <a:rPr lang="en-US" b="true" sz="1200" i="true">
                <a:solidFill>
                  <a:srgbClr val="000000"/>
                </a:solidFill>
                <a:latin typeface="Poppins 2 Semi-Bold Italics"/>
                <a:ea typeface="Poppins 2 Semi-Bold Italics"/>
                <a:cs typeface="Poppins 2 Semi-Bold Italics"/>
                <a:sym typeface="Poppins 2 Semi-Bold Italics"/>
              </a:rPr>
              <a:t>Cyb</a:t>
            </a:r>
            <a:r>
              <a:rPr lang="en-US" b="true" sz="1200" i="true">
                <a:solidFill>
                  <a:srgbClr val="000000"/>
                </a:solidFill>
                <a:latin typeface="Poppins 2 Semi-Bold Italics"/>
                <a:ea typeface="Poppins 2 Semi-Bold Italics"/>
                <a:cs typeface="Poppins 2 Semi-Bold Italics"/>
                <a:sym typeface="Poppins 2 Semi-Bold Italics"/>
              </a:rPr>
              <a:t>erFOX AutoElevate: Simple, affordable privileged access management for complex cybersecurity threats.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DAG1abFeRDo</dc:identifier>
  <dcterms:modified xsi:type="dcterms:W3CDTF">2011-08-01T06:04:30Z</dcterms:modified>
  <cp:revision>1</cp:revision>
  <dc:title>CF_AE_OnePager_WhyITLeadersSayYestoAutoElevate_MSP_Co-Managed_072425</dc:title>
</cp:coreProperties>
</file>