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7772400" cy="10058400"/>
  <p:notesSz cx="6858000" cy="9144000"/>
  <p:embeddedFontLst>
    <p:embeddedFont>
      <p:font typeface="Poppins 2" charset="1" panose="00000500000000000000"/>
      <p:regular r:id="rId8"/>
    </p:embeddedFont>
    <p:embeddedFont>
      <p:font typeface="Poppins 2 Semi-Bold" charset="1" panose="00000700000000000000"/>
      <p:regular r:id="rId9"/>
    </p:embeddedFont>
    <p:embeddedFont>
      <p:font typeface="Poppins 2 Italics" charset="1" panose="00000500000000000000"/>
      <p:regular r:id="rId10"/>
    </p:embeddedFont>
    <p:embeddedFont>
      <p:font typeface="Poppins 2 Medium" charset="1" panose="00000600000000000000"/>
      <p:regular r:id="rId11"/>
    </p:embeddedFont>
    <p:embeddedFont>
      <p:font typeface="Poppins 2 Light" charset="1" panose="00000400000000000000"/>
      <p:regular r:id="rId12"/>
    </p:embeddedFont>
    <p:embeddedFont>
      <p:font typeface="Poppins 2 Heavy" charset="1" panose="00000A00000000000000"/>
      <p:regular r:id="rId13"/>
    </p:embeddedFont>
    <p:embeddedFont>
      <p:font typeface="Poppins 2 Semi-Bold Italics" charset="1" panose="0000070000000000000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https://spycloud.com/blog/5-takeaways-from-ibms-cost-of-a-data-breach-report-2024/" TargetMode="External" Type="http://schemas.openxmlformats.org/officeDocument/2006/relationships/hyperlink"/><Relationship Id="rId11" Target="https://www.oliverwyman.com/our-expertise/insights/2024/may/privileged-access-management.html" TargetMode="External" Type="http://schemas.openxmlformats.org/officeDocument/2006/relationships/hyperlink"/><Relationship Id="rId12" Target="https://krontech.com/secure-your-privileged-access-insights-from-ibm-s-2024-cost-of-a-breach-report" TargetMode="External" Type="http://schemas.openxmlformats.org/officeDocument/2006/relationships/hyperlink"/><Relationship Id="rId13" Target="https://spycloud.com/blog/5-takeaways-from-ibms-cost-of-a-data-breach-report-2024/" TargetMode="External" Type="http://schemas.openxmlformats.org/officeDocument/2006/relationships/hyperlink"/><Relationship Id="rId14" Target="https://www.oliverwyman.com/our-expertise/insights/2024/may/privileged-access-management.html" TargetMode="External" Type="http://schemas.openxmlformats.org/officeDocument/2006/relationships/hyperlink"/><Relationship Id="rId15" Target="https://krontech.com/secure-your-privileged-access-insights-from-ibm-s-2024-cost-of-a-breach-report" TargetMode="External" Type="http://schemas.openxmlformats.org/officeDocument/2006/relationships/hyperlink"/><Relationship Id="rId16" Target="https://spycloud.com/blog/5-takeaways-from-ibms-cost-of-a-data-breach-report-2024/" TargetMode="External" Type="http://schemas.openxmlformats.org/officeDocument/2006/relationships/hyperlink"/><Relationship Id="rId17" Target="https://www.cyberfox.com/products/privileged-access-management/" TargetMode="External" Type="http://schemas.openxmlformats.org/officeDocument/2006/relationships/hyperlink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https://www.cyberfox.com" TargetMode="External" Type="http://schemas.openxmlformats.org/officeDocument/2006/relationships/hyperlink"/><Relationship Id="rId8" Target="https://www.oliverwyman.com/our-expertise/insights/2024/may/privileged-access-management.html" TargetMode="External" Type="http://schemas.openxmlformats.org/officeDocument/2006/relationships/hyperlink"/><Relationship Id="rId9" Target="https://krontech.com/secure-your-privileged-access-insights-from-ibm-s-2024-cost-of-a-breach-report" TargetMode="External" Type="http://schemas.openxmlformats.org/officeDocument/2006/relationships/hyperlink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https://www.cyberfox.com" TargetMode="External" Type="http://schemas.openxmlformats.org/officeDocument/2006/relationships/hyperlink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https://www.cyberfox.com/products/privileged-access-management/" TargetMode="External" Type="http://schemas.openxmlformats.org/officeDocument/2006/relationships/hyperlink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91201" y="0"/>
            <a:ext cx="8554802" cy="2203923"/>
            <a:chOff x="0" y="0"/>
            <a:chExt cx="2982066" cy="76825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982066" cy="768252"/>
            </a:xfrm>
            <a:custGeom>
              <a:avLst/>
              <a:gdLst/>
              <a:ahLst/>
              <a:cxnLst/>
              <a:rect r="r" b="b" t="t" l="l"/>
              <a:pathLst>
                <a:path h="768252" w="2982066">
                  <a:moveTo>
                    <a:pt x="0" y="0"/>
                  </a:moveTo>
                  <a:lnTo>
                    <a:pt x="2982066" y="0"/>
                  </a:lnTo>
                  <a:lnTo>
                    <a:pt x="2982066" y="768252"/>
                  </a:lnTo>
                  <a:lnTo>
                    <a:pt x="0" y="768252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2982066" cy="81587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6428573" y="-188566"/>
            <a:ext cx="2687655" cy="2599695"/>
          </a:xfrm>
          <a:custGeom>
            <a:avLst/>
            <a:gdLst/>
            <a:ahLst/>
            <a:cxnLst/>
            <a:rect r="r" b="b" t="t" l="l"/>
            <a:pathLst>
              <a:path h="2599695" w="2687655">
                <a:moveTo>
                  <a:pt x="0" y="0"/>
                </a:moveTo>
                <a:lnTo>
                  <a:pt x="2687654" y="0"/>
                </a:lnTo>
                <a:lnTo>
                  <a:pt x="2687654" y="2599695"/>
                </a:lnTo>
                <a:lnTo>
                  <a:pt x="0" y="259969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0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340343" y="323726"/>
            <a:ext cx="1950386" cy="407648"/>
          </a:xfrm>
          <a:custGeom>
            <a:avLst/>
            <a:gdLst/>
            <a:ahLst/>
            <a:cxnLst/>
            <a:rect r="r" b="b" t="t" l="l"/>
            <a:pathLst>
              <a:path h="407648" w="1950386">
                <a:moveTo>
                  <a:pt x="0" y="0"/>
                </a:moveTo>
                <a:lnTo>
                  <a:pt x="1950386" y="0"/>
                </a:lnTo>
                <a:lnTo>
                  <a:pt x="1950386" y="407648"/>
                </a:lnTo>
                <a:lnTo>
                  <a:pt x="0" y="40764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>
            <a:hlinkClick r:id="rId7" tooltip="https://www.cyberfox.com"/>
          </p:cNvPr>
          <p:cNvSpPr/>
          <p:nvPr/>
        </p:nvSpPr>
        <p:spPr>
          <a:xfrm flipH="false" flipV="false" rot="0">
            <a:off x="4480933" y="9263171"/>
            <a:ext cx="3066806" cy="649814"/>
          </a:xfrm>
          <a:custGeom>
            <a:avLst/>
            <a:gdLst/>
            <a:ahLst/>
            <a:cxnLst/>
            <a:rect r="r" b="b" t="t" l="l"/>
            <a:pathLst>
              <a:path h="649814" w="3066806">
                <a:moveTo>
                  <a:pt x="0" y="0"/>
                </a:moveTo>
                <a:lnTo>
                  <a:pt x="3066806" y="0"/>
                </a:lnTo>
                <a:lnTo>
                  <a:pt x="3066806" y="649814"/>
                </a:lnTo>
                <a:lnTo>
                  <a:pt x="0" y="64981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340343" y="955569"/>
            <a:ext cx="5868095" cy="9243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52"/>
              </a:lnSpc>
            </a:pPr>
            <a:r>
              <a:rPr lang="en-US" sz="2400">
                <a:solidFill>
                  <a:srgbClr val="FFFFFF"/>
                </a:solidFill>
                <a:latin typeface="Poppins 2"/>
                <a:ea typeface="Poppins 2"/>
                <a:cs typeface="Poppins 2"/>
                <a:sym typeface="Poppins 2"/>
              </a:rPr>
              <a:t>How </a:t>
            </a:r>
            <a:r>
              <a:rPr lang="en-US" sz="2400" b="true">
                <a:solidFill>
                  <a:srgbClr val="FFFFFF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CyberFOX AutoElevate</a:t>
            </a:r>
            <a:r>
              <a:rPr lang="en-US" sz="2400">
                <a:solidFill>
                  <a:srgbClr val="FFFFFF"/>
                </a:solidFill>
                <a:latin typeface="Poppins 2"/>
                <a:ea typeface="Poppins 2"/>
                <a:cs typeface="Poppins 2"/>
                <a:sym typeface="Poppins 2"/>
              </a:rPr>
              <a:t> easily and affordably solves your admin rights problem for good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265247" y="6844319"/>
            <a:ext cx="7186210" cy="934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Let's be honest —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your team is already running lean. The last thing you need is another complex platform that requires weeks of training and thousands in onboarding costs.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Most security solutions demand 30+ hours of online training just to get started. Th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en you're paying consultants thousands more to actually configure everything properly.</a:t>
            </a:r>
          </a:p>
          <a:p>
            <a:pPr algn="l">
              <a:lnSpc>
                <a:spcPts val="1386"/>
              </a:lnSpc>
            </a:pPr>
          </a:p>
        </p:txBody>
      </p:sp>
      <p:sp>
        <p:nvSpPr>
          <p:cNvPr name="TextBox 10" id="10"/>
          <p:cNvSpPr txBox="true"/>
          <p:nvPr/>
        </p:nvSpPr>
        <p:spPr>
          <a:xfrm rot="0">
            <a:off x="265247" y="6551236"/>
            <a:ext cx="7186210" cy="2359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12"/>
              </a:lnSpc>
            </a:pPr>
            <a:r>
              <a:rPr lang="en-US" sz="16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Complex security tools are eating your team's time and budget</a:t>
            </a:r>
          </a:p>
        </p:txBody>
      </p:sp>
      <p:grpSp>
        <p:nvGrpSpPr>
          <p:cNvPr name="Group 11" id="11"/>
          <p:cNvGrpSpPr/>
          <p:nvPr/>
        </p:nvGrpSpPr>
        <p:grpSpPr>
          <a:xfrm rot="5400000">
            <a:off x="3254501" y="539236"/>
            <a:ext cx="1263397" cy="7290703"/>
            <a:chOff x="0" y="0"/>
            <a:chExt cx="440400" cy="2541421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40400" cy="2541421"/>
            </a:xfrm>
            <a:custGeom>
              <a:avLst/>
              <a:gdLst/>
              <a:ahLst/>
              <a:cxnLst/>
              <a:rect r="r" b="b" t="t" l="l"/>
              <a:pathLst>
                <a:path h="2541421" w="440400">
                  <a:moveTo>
                    <a:pt x="61279" y="0"/>
                  </a:moveTo>
                  <a:lnTo>
                    <a:pt x="379121" y="0"/>
                  </a:lnTo>
                  <a:cubicBezTo>
                    <a:pt x="395373" y="0"/>
                    <a:pt x="410960" y="6456"/>
                    <a:pt x="422452" y="17948"/>
                  </a:cubicBezTo>
                  <a:cubicBezTo>
                    <a:pt x="433944" y="29440"/>
                    <a:pt x="440400" y="45026"/>
                    <a:pt x="440400" y="61279"/>
                  </a:cubicBezTo>
                  <a:lnTo>
                    <a:pt x="440400" y="2480143"/>
                  </a:lnTo>
                  <a:cubicBezTo>
                    <a:pt x="440400" y="2496395"/>
                    <a:pt x="433944" y="2511981"/>
                    <a:pt x="422452" y="2523473"/>
                  </a:cubicBezTo>
                  <a:cubicBezTo>
                    <a:pt x="410960" y="2534965"/>
                    <a:pt x="395373" y="2541421"/>
                    <a:pt x="379121" y="2541421"/>
                  </a:cubicBezTo>
                  <a:lnTo>
                    <a:pt x="61279" y="2541421"/>
                  </a:lnTo>
                  <a:cubicBezTo>
                    <a:pt x="45026" y="2541421"/>
                    <a:pt x="29440" y="2534965"/>
                    <a:pt x="17948" y="2523473"/>
                  </a:cubicBezTo>
                  <a:cubicBezTo>
                    <a:pt x="6456" y="2511981"/>
                    <a:pt x="0" y="2496395"/>
                    <a:pt x="0" y="2480143"/>
                  </a:cubicBezTo>
                  <a:lnTo>
                    <a:pt x="0" y="61279"/>
                  </a:lnTo>
                  <a:cubicBezTo>
                    <a:pt x="0" y="45026"/>
                    <a:pt x="6456" y="29440"/>
                    <a:pt x="17948" y="17948"/>
                  </a:cubicBezTo>
                  <a:cubicBezTo>
                    <a:pt x="29440" y="6456"/>
                    <a:pt x="45026" y="0"/>
                    <a:pt x="61279" y="0"/>
                  </a:cubicBezTo>
                  <a:close/>
                </a:path>
              </a:pathLst>
            </a:custGeom>
            <a:solidFill>
              <a:srgbClr val="666660">
                <a:alpha val="8627"/>
              </a:srgbClr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47625"/>
              <a:ext cx="440400" cy="25890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sp>
        <p:nvSpPr>
          <p:cNvPr name="TextBox 14" id="14"/>
          <p:cNvSpPr txBox="true"/>
          <p:nvPr/>
        </p:nvSpPr>
        <p:spPr>
          <a:xfrm rot="0">
            <a:off x="265247" y="2720711"/>
            <a:ext cx="7290703" cy="5917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 i="true">
                <a:solidFill>
                  <a:srgbClr val="000000"/>
                </a:solidFill>
                <a:latin typeface="Poppins 2 Italics"/>
                <a:ea typeface="Poppins 2 Italics"/>
                <a:cs typeface="Poppins 2 Italics"/>
                <a:sym typeface="Poppins 2 Italics"/>
              </a:rPr>
              <a:t>Real talk: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if someone 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on your team with local admin rights accidentally falls for a phishing email, that attack can spread through your environment like wildfire. 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 b="true">
                <a:solidFill>
                  <a:srgbClr val="000000"/>
                </a:solidFill>
                <a:latin typeface="Poppins 2 Medium"/>
                <a:ea typeface="Poppins 2 Medium"/>
                <a:cs typeface="Poppins 2 Medium"/>
                <a:sym typeface="Poppins 2 Medium"/>
              </a:rPr>
              <a:t>Game over for your organization.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265247" y="2338568"/>
            <a:ext cx="7290703" cy="2678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26"/>
              </a:lnSpc>
            </a:pPr>
            <a:r>
              <a:rPr lang="en-US" sz="1800" b="true">
                <a:solidFill>
                  <a:srgbClr val="00AEEF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Local admin rights are your biggest cybersecurity blind spot.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402876" y="3612833"/>
            <a:ext cx="4008197" cy="2142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68"/>
              </a:lnSpc>
            </a:pPr>
            <a:r>
              <a:rPr lang="en-US" sz="14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Local admin rights are a real threat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265247" y="5349844"/>
            <a:ext cx="7306891" cy="10013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CyberFOX AutoElevate removes local admin rights from all devices while automatically granting temporary access to approved users on approved applications.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With AutoElevat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e, if a user falls for a phishing email, the attacker hits a dead end. The computer might get compromised, but the bad actor can't move laterally. They're stuck.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 b="true">
                <a:solidFill>
                  <a:srgbClr val="000000"/>
                </a:solidFill>
                <a:latin typeface="Poppins 2 Medium"/>
                <a:ea typeface="Poppins 2 Medium"/>
                <a:cs typeface="Poppins 2 Medium"/>
                <a:sym typeface="Poppins 2 Medium"/>
              </a:rPr>
              <a:t>Game over for the attacker.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65247" y="5056705"/>
            <a:ext cx="7070604" cy="2359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12"/>
              </a:lnSpc>
            </a:pPr>
            <a:r>
              <a:rPr lang="en-US" sz="16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How CyberFOX AutoElevate keeps your entire organization safe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406601" y="3870568"/>
            <a:ext cx="7024182" cy="8298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37492" indent="-118746" lvl="1">
              <a:lnSpc>
                <a:spcPts val="1386"/>
              </a:lnSpc>
              <a:buFont typeface="Arial"/>
              <a:buChar char="•"/>
            </a:pPr>
            <a:r>
              <a:rPr lang="en-US" sz="1100" u="sng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  <a:hlinkClick r:id="rId8" tooltip="https://www.oliverwyman.com/our-expertise/insights/2024/may/privileged-access-management.html"/>
              </a:rPr>
              <a:t>74% </a:t>
            </a:r>
            <a:r>
              <a:rPr lang="en-US" sz="1100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</a:rPr>
              <a:t>of brea</a:t>
            </a:r>
            <a:r>
              <a:rPr lang="en-US" sz="1100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</a:rPr>
              <a:t>ches involve privileged credential abuse</a:t>
            </a:r>
          </a:p>
          <a:p>
            <a:pPr algn="l">
              <a:lnSpc>
                <a:spcPts val="550"/>
              </a:lnSpc>
            </a:pPr>
          </a:p>
          <a:p>
            <a:pPr algn="l" marL="237492" indent="-118746" lvl="1">
              <a:lnSpc>
                <a:spcPts val="1386"/>
              </a:lnSpc>
              <a:buFont typeface="Arial"/>
              <a:buChar char="•"/>
            </a:pPr>
            <a:r>
              <a:rPr lang="en-US" sz="1100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</a:rPr>
              <a:t>These attacks take an average of </a:t>
            </a:r>
            <a:r>
              <a:rPr lang="en-US" sz="1100" u="sng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  <a:hlinkClick r:id="rId9" tooltip="https://krontech.com/secure-your-privileged-access-insights-from-ibm-s-2024-cost-of-a-breach-report"/>
              </a:rPr>
              <a:t>almost 10 months</a:t>
            </a:r>
            <a:r>
              <a:rPr lang="en-US" sz="1100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</a:rPr>
              <a:t> to detect and contain, making them some  of the longest and most damaging cyberattacks</a:t>
            </a:r>
          </a:p>
          <a:p>
            <a:pPr algn="l">
              <a:lnSpc>
                <a:spcPts val="550"/>
              </a:lnSpc>
            </a:pPr>
          </a:p>
          <a:p>
            <a:pPr algn="l" marL="237492" indent="-118746" lvl="1">
              <a:lnSpc>
                <a:spcPts val="1386"/>
              </a:lnSpc>
              <a:buFont typeface="Arial"/>
              <a:buChar char="•"/>
            </a:pPr>
            <a:r>
              <a:rPr lang="en-US" sz="1100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</a:rPr>
              <a:t>The average cost of a breach is </a:t>
            </a:r>
            <a:r>
              <a:rPr lang="en-US" sz="1100" u="sng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  <a:hlinkClick r:id="rId10" tooltip="https://spycloud.com/blog/5-takeaways-from-ibms-cost-of-a-data-breach-report-2024/"/>
              </a:rPr>
              <a:t>$4.81 million</a:t>
            </a:r>
            <a:r>
              <a:rPr lang="en-US" sz="1100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</a:rPr>
              <a:t> per incident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643943" y="3870568"/>
            <a:ext cx="6891334" cy="8298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 u="sng">
                <a:solidFill>
                  <a:srgbClr val="F1F1F1"/>
                </a:solidFill>
                <a:latin typeface="Poppins 2"/>
                <a:ea typeface="Poppins 2"/>
                <a:cs typeface="Poppins 2"/>
                <a:sym typeface="Poppins 2"/>
                <a:hlinkClick r:id="rId11" tooltip="https://www.oliverwyman.com/our-expertise/insights/2024/may/privileged-access-management.html"/>
              </a:rPr>
              <a:t>74% </a:t>
            </a:r>
            <a:r>
              <a:rPr lang="en-US" sz="1100">
                <a:solidFill>
                  <a:srgbClr val="F1F1F1"/>
                </a:solidFill>
                <a:latin typeface="Poppins 2"/>
                <a:ea typeface="Poppins 2"/>
                <a:cs typeface="Poppins 2"/>
                <a:sym typeface="Poppins 2"/>
              </a:rPr>
              <a:t>of brea</a:t>
            </a:r>
            <a:r>
              <a:rPr lang="en-US" sz="1100">
                <a:solidFill>
                  <a:srgbClr val="F1F1F1"/>
                </a:solidFill>
                <a:latin typeface="Poppins 2"/>
                <a:ea typeface="Poppins 2"/>
                <a:cs typeface="Poppins 2"/>
                <a:sym typeface="Poppins 2"/>
              </a:rPr>
              <a:t>ches involve privileged credential abuse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F1F1F1"/>
                </a:solidFill>
                <a:latin typeface="Poppins 2"/>
                <a:ea typeface="Poppins 2"/>
                <a:cs typeface="Poppins 2"/>
                <a:sym typeface="Poppins 2"/>
              </a:rPr>
              <a:t>These attacks take an average of </a:t>
            </a:r>
            <a:r>
              <a:rPr lang="en-US" sz="1100" u="sng">
                <a:solidFill>
                  <a:srgbClr val="F1F1F1"/>
                </a:solidFill>
                <a:latin typeface="Poppins 2"/>
                <a:ea typeface="Poppins 2"/>
                <a:cs typeface="Poppins 2"/>
                <a:sym typeface="Poppins 2"/>
                <a:hlinkClick r:id="rId12" tooltip="https://krontech.com/secure-your-privileged-access-insights-from-ibm-s-2024-cost-of-a-breach-report"/>
              </a:rPr>
              <a:t>almost 10 months</a:t>
            </a:r>
            <a:r>
              <a:rPr lang="en-US" sz="1100">
                <a:solidFill>
                  <a:srgbClr val="F1F1F1"/>
                </a:solidFill>
                <a:latin typeface="Poppins 2"/>
                <a:ea typeface="Poppins 2"/>
                <a:cs typeface="Poppins 2"/>
                <a:sym typeface="Poppins 2"/>
              </a:rPr>
              <a:t> to detect and contain, making them some </a:t>
            </a: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F1F1F1"/>
                </a:solidFill>
                <a:latin typeface="Poppins 2"/>
                <a:ea typeface="Poppins 2"/>
                <a:cs typeface="Poppins 2"/>
                <a:sym typeface="Poppins 2"/>
              </a:rPr>
              <a:t>of the longest and most damaging cyberattacks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F1F1F1"/>
                </a:solidFill>
                <a:latin typeface="Poppins 2"/>
                <a:ea typeface="Poppins 2"/>
                <a:cs typeface="Poppins 2"/>
                <a:sym typeface="Poppins 2"/>
              </a:rPr>
              <a:t>The average cost of a breach is </a:t>
            </a:r>
            <a:r>
              <a:rPr lang="en-US" sz="1100" u="sng">
                <a:solidFill>
                  <a:srgbClr val="F1F1F1"/>
                </a:solidFill>
                <a:latin typeface="Poppins 2"/>
                <a:ea typeface="Poppins 2"/>
                <a:cs typeface="Poppins 2"/>
                <a:sym typeface="Poppins 2"/>
                <a:hlinkClick r:id="rId13" tooltip="https://spycloud.com/blog/5-takeaways-from-ibms-cost-of-a-data-breach-report-2024/"/>
              </a:rPr>
              <a:t>$4.81 million</a:t>
            </a:r>
            <a:r>
              <a:rPr lang="en-US" sz="1100">
                <a:solidFill>
                  <a:srgbClr val="F1F1F1"/>
                </a:solidFill>
                <a:latin typeface="Poppins 2"/>
                <a:ea typeface="Poppins 2"/>
                <a:cs typeface="Poppins 2"/>
                <a:sym typeface="Poppins 2"/>
              </a:rPr>
              <a:t> per incident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643943" y="3872863"/>
            <a:ext cx="6891334" cy="8298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 u="sng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  <a:hlinkClick r:id="rId14" tooltip="https://www.oliverwyman.com/our-expertise/insights/2024/may/privileged-access-management.html"/>
              </a:rPr>
              <a:t>74% 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of brea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ches involve privileged credential abuse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These attacks take an average of </a:t>
            </a:r>
            <a:r>
              <a:rPr lang="en-US" sz="1100" u="sng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  <a:hlinkClick r:id="rId15" tooltip="https://krontech.com/secure-your-privileged-access-insights-from-ibm-s-2024-cost-of-a-breach-report"/>
              </a:rPr>
              <a:t>almost 10 months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to detect and contain, making them some</a:t>
            </a: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of the longest and most damaging cyberattacks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The average cost of a breach is </a:t>
            </a:r>
            <a:r>
              <a:rPr lang="en-US" sz="1100" u="sng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  <a:hlinkClick r:id="rId16" tooltip="https://spycloud.com/blog/5-takeaways-from-ibms-cost-of-a-data-breach-report-2024/"/>
              </a:rPr>
              <a:t>$4.81 million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per incident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65247" y="7855245"/>
            <a:ext cx="7186210" cy="4454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12"/>
              </a:lnSpc>
            </a:pPr>
            <a:r>
              <a:rPr lang="en-US" sz="16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CyberFOX AutoElevate: No massive learning curve, no expensive training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273341" y="8392427"/>
            <a:ext cx="7170022" cy="5917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We give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you enterprise-grade security that’s surprisingly simple to implement and use.  After one free hour-long onboarding call, your team knows everything they need to know.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No complex configurations. No exp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ensive specialists. No months-long deployments.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257037" y="9509760"/>
            <a:ext cx="3836298" cy="4033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95"/>
              </a:lnSpc>
            </a:pPr>
            <a:r>
              <a:rPr lang="en-US" sz="1100" u="sng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  <a:hlinkClick r:id="rId17" tooltip="https://www.cyberfox.com/products/privileged-access-management/"/>
              </a:rPr>
              <a:t>cyberfox.com/autolevate</a:t>
            </a:r>
          </a:p>
          <a:p>
            <a:pPr algn="l">
              <a:lnSpc>
                <a:spcPts val="1595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(813) 578-8200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6950409" y="9217832"/>
            <a:ext cx="581143" cy="9067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755"/>
              </a:lnSpc>
            </a:pPr>
            <a:r>
              <a:rPr lang="en-US" sz="599">
                <a:solidFill>
                  <a:srgbClr val="D9D9D9"/>
                </a:solidFill>
                <a:latin typeface="Poppins 2"/>
                <a:ea typeface="Poppins 2"/>
                <a:cs typeface="Poppins 2"/>
                <a:sym typeface="Poppins 2"/>
              </a:rPr>
              <a:t>E072425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91201" y="0"/>
            <a:ext cx="8554802" cy="625962"/>
            <a:chOff x="0" y="0"/>
            <a:chExt cx="2982066" cy="2182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982066" cy="218200"/>
            </a:xfrm>
            <a:custGeom>
              <a:avLst/>
              <a:gdLst/>
              <a:ahLst/>
              <a:cxnLst/>
              <a:rect r="r" b="b" t="t" l="l"/>
              <a:pathLst>
                <a:path h="218200" w="2982066">
                  <a:moveTo>
                    <a:pt x="0" y="0"/>
                  </a:moveTo>
                  <a:lnTo>
                    <a:pt x="2982066" y="0"/>
                  </a:lnTo>
                  <a:lnTo>
                    <a:pt x="2982066" y="218200"/>
                  </a:lnTo>
                  <a:lnTo>
                    <a:pt x="0" y="218200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2982066" cy="2658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sp>
        <p:nvSpPr>
          <p:cNvPr name="Freeform 5" id="5">
            <a:hlinkClick r:id="rId3" tooltip="https://www.cyberfox.com"/>
          </p:cNvPr>
          <p:cNvSpPr/>
          <p:nvPr/>
        </p:nvSpPr>
        <p:spPr>
          <a:xfrm flipH="false" flipV="false" rot="0">
            <a:off x="4480933" y="9263171"/>
            <a:ext cx="3066806" cy="649814"/>
          </a:xfrm>
          <a:custGeom>
            <a:avLst/>
            <a:gdLst/>
            <a:ahLst/>
            <a:cxnLst/>
            <a:rect r="r" b="b" t="t" l="l"/>
            <a:pathLst>
              <a:path h="649814" w="3066806">
                <a:moveTo>
                  <a:pt x="0" y="0"/>
                </a:moveTo>
                <a:lnTo>
                  <a:pt x="3066806" y="0"/>
                </a:lnTo>
                <a:lnTo>
                  <a:pt x="3066806" y="649814"/>
                </a:lnTo>
                <a:lnTo>
                  <a:pt x="0" y="64981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87523" y="184640"/>
            <a:ext cx="224730" cy="217375"/>
          </a:xfrm>
          <a:custGeom>
            <a:avLst/>
            <a:gdLst/>
            <a:ahLst/>
            <a:cxnLst/>
            <a:rect r="r" b="b" t="t" l="l"/>
            <a:pathLst>
              <a:path h="217375" w="224730">
                <a:moveTo>
                  <a:pt x="0" y="0"/>
                </a:moveTo>
                <a:lnTo>
                  <a:pt x="224730" y="0"/>
                </a:lnTo>
                <a:lnTo>
                  <a:pt x="224730" y="217376"/>
                </a:lnTo>
                <a:lnTo>
                  <a:pt x="0" y="21737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461535" y="247523"/>
            <a:ext cx="6533625" cy="15449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78"/>
              </a:lnSpc>
            </a:pPr>
            <a:r>
              <a:rPr lang="en-US" sz="1100">
                <a:solidFill>
                  <a:srgbClr val="FFFFFF"/>
                </a:solidFill>
                <a:latin typeface="Poppins 2 Light"/>
                <a:ea typeface="Poppins 2 Light"/>
                <a:cs typeface="Poppins 2 Light"/>
                <a:sym typeface="Poppins 2 Light"/>
              </a:rPr>
              <a:t>How CyberFOX AutoElevate easily and affordably solves your admin rights problem for good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257037" y="9509760"/>
            <a:ext cx="3836298" cy="4033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95"/>
              </a:lnSpc>
            </a:pPr>
            <a:r>
              <a:rPr lang="en-US" sz="1100" u="sng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  <a:hlinkClick r:id="rId6" tooltip="https://www.cyberfox.com/products/privileged-access-management/"/>
              </a:rPr>
              <a:t>cyberfox.com/autolevate</a:t>
            </a:r>
          </a:p>
          <a:p>
            <a:pPr algn="l">
              <a:lnSpc>
                <a:spcPts val="1595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(813) 578-8200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6950409" y="9217832"/>
            <a:ext cx="581143" cy="9067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755"/>
              </a:lnSpc>
            </a:pPr>
            <a:r>
              <a:rPr lang="en-US" sz="599">
                <a:solidFill>
                  <a:srgbClr val="D9D9D9"/>
                </a:solidFill>
                <a:latin typeface="Poppins 2"/>
                <a:ea typeface="Poppins 2"/>
                <a:cs typeface="Poppins 2"/>
                <a:sym typeface="Poppins 2"/>
              </a:rPr>
              <a:t>E072425</a:t>
            </a:r>
          </a:p>
        </p:txBody>
      </p:sp>
      <p:grpSp>
        <p:nvGrpSpPr>
          <p:cNvPr name="Group 10" id="10"/>
          <p:cNvGrpSpPr/>
          <p:nvPr/>
        </p:nvGrpSpPr>
        <p:grpSpPr>
          <a:xfrm rot="5400000">
            <a:off x="3224791" y="-2169758"/>
            <a:ext cx="1263397" cy="7290703"/>
            <a:chOff x="0" y="0"/>
            <a:chExt cx="440400" cy="2541421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440400" cy="2541421"/>
            </a:xfrm>
            <a:custGeom>
              <a:avLst/>
              <a:gdLst/>
              <a:ahLst/>
              <a:cxnLst/>
              <a:rect r="r" b="b" t="t" l="l"/>
              <a:pathLst>
                <a:path h="2541421" w="440400">
                  <a:moveTo>
                    <a:pt x="61279" y="0"/>
                  </a:moveTo>
                  <a:lnTo>
                    <a:pt x="379121" y="0"/>
                  </a:lnTo>
                  <a:cubicBezTo>
                    <a:pt x="395373" y="0"/>
                    <a:pt x="410960" y="6456"/>
                    <a:pt x="422452" y="17948"/>
                  </a:cubicBezTo>
                  <a:cubicBezTo>
                    <a:pt x="433944" y="29440"/>
                    <a:pt x="440400" y="45026"/>
                    <a:pt x="440400" y="61279"/>
                  </a:cubicBezTo>
                  <a:lnTo>
                    <a:pt x="440400" y="2480143"/>
                  </a:lnTo>
                  <a:cubicBezTo>
                    <a:pt x="440400" y="2496395"/>
                    <a:pt x="433944" y="2511981"/>
                    <a:pt x="422452" y="2523473"/>
                  </a:cubicBezTo>
                  <a:cubicBezTo>
                    <a:pt x="410960" y="2534965"/>
                    <a:pt x="395373" y="2541421"/>
                    <a:pt x="379121" y="2541421"/>
                  </a:cubicBezTo>
                  <a:lnTo>
                    <a:pt x="61279" y="2541421"/>
                  </a:lnTo>
                  <a:cubicBezTo>
                    <a:pt x="45026" y="2541421"/>
                    <a:pt x="29440" y="2534965"/>
                    <a:pt x="17948" y="2523473"/>
                  </a:cubicBezTo>
                  <a:cubicBezTo>
                    <a:pt x="6456" y="2511981"/>
                    <a:pt x="0" y="2496395"/>
                    <a:pt x="0" y="2480143"/>
                  </a:cubicBezTo>
                  <a:lnTo>
                    <a:pt x="0" y="61279"/>
                  </a:lnTo>
                  <a:cubicBezTo>
                    <a:pt x="0" y="45026"/>
                    <a:pt x="6456" y="29440"/>
                    <a:pt x="17948" y="17948"/>
                  </a:cubicBezTo>
                  <a:cubicBezTo>
                    <a:pt x="29440" y="6456"/>
                    <a:pt x="45026" y="0"/>
                    <a:pt x="61279" y="0"/>
                  </a:cubicBezTo>
                  <a:close/>
                </a:path>
              </a:pathLst>
            </a:custGeom>
            <a:solidFill>
              <a:srgbClr val="666660">
                <a:alpha val="8627"/>
              </a:srgbClr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47625"/>
              <a:ext cx="440400" cy="25890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sp>
        <p:nvSpPr>
          <p:cNvPr name="TextBox 13" id="13"/>
          <p:cNvSpPr txBox="true"/>
          <p:nvPr/>
        </p:nvSpPr>
        <p:spPr>
          <a:xfrm rot="0">
            <a:off x="372246" y="959679"/>
            <a:ext cx="7027908" cy="2142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68"/>
              </a:lnSpc>
            </a:pPr>
            <a:r>
              <a:rPr lang="en-US" sz="14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Re</a:t>
            </a:r>
            <a:r>
              <a:rPr lang="en-US" sz="14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al partner results: “CyberFOX AutoElevate quickly pays for itself”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650538" y="1256504"/>
            <a:ext cx="6125139" cy="6584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F1F1F1"/>
                </a:solidFill>
                <a:latin typeface="Poppins 2"/>
                <a:ea typeface="Poppins 2"/>
                <a:cs typeface="Poppins 2"/>
                <a:sym typeface="Poppins 2"/>
              </a:rPr>
              <a:t>One </a:t>
            </a:r>
            <a:r>
              <a:rPr lang="en-US" sz="1100">
                <a:solidFill>
                  <a:srgbClr val="F1F1F1"/>
                </a:solidFill>
                <a:latin typeface="Poppins 2"/>
                <a:ea typeface="Poppins 2"/>
                <a:cs typeface="Poppins 2"/>
                <a:sym typeface="Poppins 2"/>
              </a:rPr>
              <a:t>organizat</a:t>
            </a:r>
            <a:r>
              <a:rPr lang="en-US" sz="1100">
                <a:solidFill>
                  <a:srgbClr val="F1F1F1"/>
                </a:solidFill>
                <a:latin typeface="Poppins 2"/>
                <a:ea typeface="Poppins 2"/>
                <a:cs typeface="Poppins 2"/>
                <a:sym typeface="Poppins 2"/>
              </a:rPr>
              <a:t>ion saved 278 hours in a single month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F1F1F1"/>
                </a:solidFill>
                <a:latin typeface="Poppins 2"/>
                <a:ea typeface="Poppins 2"/>
                <a:cs typeface="Poppins 2"/>
                <a:sym typeface="Poppins 2"/>
              </a:rPr>
              <a:t>Another automated 200+ tickets in just 30 days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F1F1F1"/>
                </a:solidFill>
                <a:latin typeface="Poppins 2"/>
                <a:ea typeface="Poppins 2"/>
                <a:cs typeface="Poppins 2"/>
                <a:sym typeface="Poppins 2"/>
              </a:rPr>
              <a:t>W</a:t>
            </a:r>
            <a:r>
              <a:rPr lang="en-US" sz="1100">
                <a:solidFill>
                  <a:srgbClr val="F1F1F1"/>
                </a:solidFill>
                <a:latin typeface="Poppins 2"/>
                <a:ea typeface="Poppins 2"/>
                <a:cs typeface="Poppins 2"/>
                <a:sym typeface="Poppins 2"/>
              </a:rPr>
              <a:t>e even have a partner who saves 400 hours per month using AutoElevate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412253" y="1256504"/>
            <a:ext cx="7024182" cy="6584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37492" indent="-118746" lvl="1">
              <a:lnSpc>
                <a:spcPts val="1386"/>
              </a:lnSpc>
              <a:buFont typeface="Arial"/>
              <a:buChar char="•"/>
            </a:pPr>
            <a:r>
              <a:rPr lang="en-US" sz="1100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</a:rPr>
              <a:t>One </a:t>
            </a:r>
            <a:r>
              <a:rPr lang="en-US" sz="1100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</a:rPr>
              <a:t>organizat</a:t>
            </a:r>
            <a:r>
              <a:rPr lang="en-US" sz="1100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</a:rPr>
              <a:t>ion saved 278 hours in a single month</a:t>
            </a:r>
          </a:p>
          <a:p>
            <a:pPr algn="l">
              <a:lnSpc>
                <a:spcPts val="550"/>
              </a:lnSpc>
            </a:pPr>
          </a:p>
          <a:p>
            <a:pPr algn="l" marL="237492" indent="-118746" lvl="1">
              <a:lnSpc>
                <a:spcPts val="1386"/>
              </a:lnSpc>
              <a:buFont typeface="Arial"/>
              <a:buChar char="•"/>
            </a:pPr>
            <a:r>
              <a:rPr lang="en-US" sz="1100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</a:rPr>
              <a:t>Another automated 200+ tickets in just 30 days</a:t>
            </a:r>
          </a:p>
          <a:p>
            <a:pPr algn="l">
              <a:lnSpc>
                <a:spcPts val="550"/>
              </a:lnSpc>
            </a:pPr>
          </a:p>
          <a:p>
            <a:pPr algn="l" marL="237492" indent="-118746" lvl="1">
              <a:lnSpc>
                <a:spcPts val="1386"/>
              </a:lnSpc>
              <a:buFont typeface="Arial"/>
              <a:buChar char="•"/>
            </a:pPr>
            <a:r>
              <a:rPr lang="en-US" sz="1100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</a:rPr>
              <a:t>W</a:t>
            </a:r>
            <a:r>
              <a:rPr lang="en-US" sz="1100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</a:rPr>
              <a:t>e even have a partner who saves 400 hours per month using AutoElevate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650538" y="1256504"/>
            <a:ext cx="6125139" cy="6584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One 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organizat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ion saved 278 hours in a single month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Another automated 200+ tickets in just 30 days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W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e even have a partner who saves 400 hours per month using AutoElevate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265247" y="2341780"/>
            <a:ext cx="7186210" cy="2359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12"/>
              </a:lnSpc>
            </a:pPr>
            <a:r>
              <a:rPr lang="en-US" sz="16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Cyber insurance questionnaires are getting harder to pass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99888" y="2663438"/>
            <a:ext cx="7170022" cy="13825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Y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ou know those cyber insurance questionnaires that seem to get longer every year? There are typically three questions that show up on each one:</a:t>
            </a:r>
          </a:p>
          <a:p>
            <a:pPr algn="l">
              <a:lnSpc>
                <a:spcPts val="1386"/>
              </a:lnSpc>
            </a:pPr>
          </a:p>
          <a:p>
            <a:pPr algn="l" marL="237492" indent="-118746" lvl="1">
              <a:lnSpc>
                <a:spcPts val="1386"/>
              </a:lnSpc>
              <a:buAutoNum type="arabicPeriod" startAt="1"/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Do you have local admin rights removed?</a:t>
            </a:r>
          </a:p>
          <a:p>
            <a:pPr algn="l" marL="237492" indent="-118746" lvl="1">
              <a:lnSpc>
                <a:spcPts val="1386"/>
              </a:lnSpc>
              <a:buAutoNum type="arabicPeriod" startAt="1"/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Do you have a PAM solution in place?</a:t>
            </a:r>
          </a:p>
          <a:p>
            <a:pPr algn="l" marL="237492" indent="-118746" lvl="1">
              <a:lnSpc>
                <a:spcPts val="1386"/>
              </a:lnSpc>
              <a:buAutoNum type="arabicPeriod" startAt="1"/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Do you have MFA enabled for all admin accounts?</a:t>
            </a:r>
          </a:p>
          <a:p>
            <a:pPr algn="l">
              <a:lnSpc>
                <a:spcPts val="1386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Right n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ow, you probably can't check those box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es. With AutoElevate, you can check all three instantly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282567" y="4855093"/>
            <a:ext cx="3606264" cy="8680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We don't just help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you meet cyber insurance requirements — we provide the documentation to prove it: detailed audit logs, automated 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reporting, and clear evidence that privileges are properly managed.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265247" y="4255521"/>
            <a:ext cx="2907995" cy="5138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00"/>
              </a:lnSpc>
            </a:pPr>
            <a:r>
              <a:rPr lang="en-US" sz="16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H</a:t>
            </a:r>
            <a:r>
              <a:rPr lang="en-US" sz="16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ow CyberFOX AutoElevate simplifies cyber insurance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4110655" y="4855093"/>
            <a:ext cx="3376575" cy="8680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One of our partners kept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their cyber insurance rates flat while everyone else saw 15% increases, simply because they used AutoElevate t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o maintain and document proper privilege management.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4108356" y="4255521"/>
            <a:ext cx="2699559" cy="5138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00"/>
              </a:lnSpc>
            </a:pPr>
            <a:r>
              <a:rPr lang="en-US" sz="16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H</a:t>
            </a:r>
            <a:r>
              <a:rPr lang="en-US" sz="16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elping partners pay less for cyber insurance 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265247" y="5961302"/>
            <a:ext cx="7136548" cy="2359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12"/>
              </a:lnSpc>
            </a:pPr>
            <a:r>
              <a:rPr lang="en-US" sz="16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Admin rights aren’t a problem. </a:t>
            </a:r>
            <a:r>
              <a:rPr lang="en-US" sz="1600" b="true">
                <a:solidFill>
                  <a:srgbClr val="000000"/>
                </a:solidFill>
                <a:latin typeface="Poppins 2 Heavy"/>
                <a:ea typeface="Poppins 2 Heavy"/>
                <a:cs typeface="Poppins 2 Heavy"/>
                <a:sym typeface="Poppins 2 Heavy"/>
              </a:rPr>
              <a:t>Until they’re your biggest problem.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265247" y="6282960"/>
            <a:ext cx="7100266" cy="26108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Every day y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ou leave local admin accounts in place, you're one successful phishing attack away from a network-wide compromise.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AutoElevate deploys in minutes and runs automatically. No ongoing management headaches, no complex policies to maintain.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What you get:</a:t>
            </a:r>
          </a:p>
          <a:p>
            <a:pPr algn="l">
              <a:lnSpc>
                <a:spcPts val="1386"/>
              </a:lnSpc>
            </a:pPr>
          </a:p>
          <a:p>
            <a:pPr algn="l">
              <a:lnSpc>
                <a:spcPts val="550"/>
              </a:lnSpc>
            </a:pPr>
          </a:p>
          <a:p>
            <a:pPr algn="l" marL="237492" indent="-118746" lvl="1">
              <a:lnSpc>
                <a:spcPts val="1386"/>
              </a:lnSpc>
              <a:buFont typeface="Arial"/>
              <a:buChar char="•"/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Bulletpro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of security that stops lateral movement in its tracks</a:t>
            </a:r>
          </a:p>
          <a:p>
            <a:pPr algn="l" marL="237492" indent="-118746" lvl="1">
              <a:lnSpc>
                <a:spcPts val="1386"/>
              </a:lnSpc>
              <a:buFont typeface="Arial"/>
              <a:buChar char="•"/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Massive time savings — some partners save up to 400 hours per month</a:t>
            </a:r>
          </a:p>
          <a:p>
            <a:pPr algn="l" marL="237492" indent="-118746" lvl="1">
              <a:lnSpc>
                <a:spcPts val="1386"/>
              </a:lnSpc>
              <a:buFont typeface="Arial"/>
              <a:buChar char="•"/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Simple deployment with zero learning curve for your team</a:t>
            </a:r>
          </a:p>
          <a:p>
            <a:pPr algn="l" marL="237492" indent="-118746" lvl="1">
              <a:lnSpc>
                <a:spcPts val="1386"/>
              </a:lnSpc>
              <a:buFont typeface="Arial"/>
              <a:buChar char="•"/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Cyber insurance compliance with automated documentation</a:t>
            </a:r>
          </a:p>
          <a:p>
            <a:pPr algn="l" marL="237492" indent="-118746" lvl="1">
              <a:lnSpc>
                <a:spcPts val="1386"/>
              </a:lnSpc>
              <a:buFont typeface="Arial"/>
              <a:buChar char="•"/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Immediate ROI tracked in real-t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ime 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on your dashboard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512"/>
              </a:lnSpc>
            </a:pPr>
            <a:r>
              <a:rPr lang="en-US" b="true" sz="1200" i="true">
                <a:solidFill>
                  <a:srgbClr val="000000"/>
                </a:solidFill>
                <a:latin typeface="Poppins 2 Semi-Bold Italics"/>
                <a:ea typeface="Poppins 2 Semi-Bold Italics"/>
                <a:cs typeface="Poppins 2 Semi-Bold Italics"/>
                <a:sym typeface="Poppins 2 Semi-Bold Italics"/>
              </a:rPr>
              <a:t>Cyb</a:t>
            </a:r>
            <a:r>
              <a:rPr lang="en-US" b="true" sz="1200" i="true">
                <a:solidFill>
                  <a:srgbClr val="000000"/>
                </a:solidFill>
                <a:latin typeface="Poppins 2 Semi-Bold Italics"/>
                <a:ea typeface="Poppins 2 Semi-Bold Italics"/>
                <a:cs typeface="Poppins 2 Semi-Bold Italics"/>
                <a:sym typeface="Poppins 2 Semi-Bold Italics"/>
              </a:rPr>
              <a:t>erFOX AutoElevate: Simple, affordable privileged access management for complex cybersecurity threats.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DAG1rz3l9q4</dc:identifier>
  <dcterms:modified xsi:type="dcterms:W3CDTF">2011-08-01T06:04:30Z</dcterms:modified>
  <cp:revision>1</cp:revision>
  <dc:title>CF_AE_OnePager_SolvesAdminRightsForGood_MSP_072125</dc:title>
</cp:coreProperties>
</file>